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0" r:id="rId2"/>
    <p:sldId id="284" r:id="rId3"/>
    <p:sldId id="282" r:id="rId4"/>
    <p:sldId id="275" r:id="rId5"/>
    <p:sldId id="276" r:id="rId6"/>
    <p:sldId id="292" r:id="rId7"/>
    <p:sldId id="293" r:id="rId8"/>
    <p:sldId id="294" r:id="rId9"/>
    <p:sldId id="278" r:id="rId10"/>
    <p:sldId id="279" r:id="rId11"/>
    <p:sldId id="268" r:id="rId12"/>
    <p:sldId id="285" r:id="rId13"/>
    <p:sldId id="291" r:id="rId14"/>
    <p:sldId id="270" r:id="rId15"/>
    <p:sldId id="269" r:id="rId16"/>
    <p:sldId id="287" r:id="rId17"/>
    <p:sldId id="306" r:id="rId18"/>
    <p:sldId id="286" r:id="rId19"/>
    <p:sldId id="308" r:id="rId20"/>
    <p:sldId id="289" r:id="rId21"/>
    <p:sldId id="310" r:id="rId22"/>
    <p:sldId id="311" r:id="rId23"/>
    <p:sldId id="312" r:id="rId24"/>
    <p:sldId id="318" r:id="rId25"/>
    <p:sldId id="288" r:id="rId26"/>
    <p:sldId id="295" r:id="rId27"/>
    <p:sldId id="300" r:id="rId28"/>
    <p:sldId id="317" r:id="rId29"/>
    <p:sldId id="304" r:id="rId30"/>
    <p:sldId id="296" r:id="rId31"/>
    <p:sldId id="307" r:id="rId32"/>
    <p:sldId id="301" r:id="rId33"/>
    <p:sldId id="297" r:id="rId34"/>
    <p:sldId id="290" r:id="rId35"/>
    <p:sldId id="305"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2"/>
    <a:srgbClr val="FFDC47"/>
    <a:srgbClr val="990099"/>
    <a:srgbClr val="FF4370"/>
    <a:srgbClr val="FE9202"/>
    <a:srgbClr val="FFF3E7"/>
    <a:srgbClr val="5EEC3C"/>
    <a:srgbClr val="CCCC00"/>
    <a:srgbClr val="FFCC66"/>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2"/>
    <p:restoredTop sz="86127"/>
  </p:normalViewPr>
  <p:slideViewPr>
    <p:cSldViewPr>
      <p:cViewPr varScale="1">
        <p:scale>
          <a:sx n="120" d="100"/>
          <a:sy n="120" d="100"/>
        </p:scale>
        <p:origin x="744" y="102"/>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D6D76-7776-4137-9E80-73DBA59F6737}"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00140-4C97-46D4-BBD5-BE32F7E76089}" type="slidenum">
              <a:rPr lang="en-US" smtClean="0"/>
              <a:t>‹#›</a:t>
            </a:fld>
            <a:endParaRPr lang="en-US"/>
          </a:p>
        </p:txBody>
      </p:sp>
    </p:spTree>
    <p:extLst>
      <p:ext uri="{BB962C8B-B14F-4D97-AF65-F5344CB8AC3E}">
        <p14:creationId xmlns:p14="http://schemas.microsoft.com/office/powerpoint/2010/main" val="114464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fmlearning.faa.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5</a:t>
            </a:fld>
            <a:endParaRPr lang="en-US"/>
          </a:p>
        </p:txBody>
      </p:sp>
    </p:spTree>
    <p:extLst>
      <p:ext uri="{BB962C8B-B14F-4D97-AF65-F5344CB8AC3E}">
        <p14:creationId xmlns:p14="http://schemas.microsoft.com/office/powerpoint/2010/main" val="4055750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16</a:t>
            </a:fld>
            <a:endParaRPr lang="en-US"/>
          </a:p>
        </p:txBody>
      </p:sp>
    </p:spTree>
    <p:extLst>
      <p:ext uri="{BB962C8B-B14F-4D97-AF65-F5344CB8AC3E}">
        <p14:creationId xmlns:p14="http://schemas.microsoft.com/office/powerpoint/2010/main" val="387432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+40% spatial coverage requirements. Any convective </a:t>
            </a:r>
            <a:r>
              <a:rPr lang="en-US" dirty="0"/>
              <a:t>SIGMET</a:t>
            </a:r>
            <a:r>
              <a:rPr lang="en-US" sz="1200" b="0" i="0" kern="1200" dirty="0">
                <a:solidFill>
                  <a:schemeClr val="tx1"/>
                </a:solidFill>
                <a:effectLst/>
                <a:latin typeface="+mn-lt"/>
                <a:ea typeface="+mn-ea"/>
                <a:cs typeface="+mn-cs"/>
              </a:rPr>
              <a:t> implies severe or greater turbulence, severe icing, and low-level wind shear. A convective </a:t>
            </a:r>
            <a:r>
              <a:rPr lang="en-US" dirty="0"/>
              <a:t>SIGMET</a:t>
            </a:r>
            <a:r>
              <a:rPr lang="en-US" sz="1200" b="0" i="0" kern="1200" dirty="0">
                <a:solidFill>
                  <a:schemeClr val="tx1"/>
                </a:solidFill>
                <a:effectLst/>
                <a:latin typeface="+mn-lt"/>
                <a:ea typeface="+mn-ea"/>
                <a:cs typeface="+mn-cs"/>
              </a:rPr>
              <a:t> may be issued for any convective situation which the forecaster feels is hazardous to all categories of aircraft. Bulletins are issued hourly at Hour+55. The text of the bulletin consists of either an observation and a forecast or just a forecast. The forecast is valid for up to 2 hours.</a:t>
            </a:r>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17</a:t>
            </a:fld>
            <a:endParaRPr lang="en-US"/>
          </a:p>
        </p:txBody>
      </p:sp>
    </p:spTree>
    <p:extLst>
      <p:ext uri="{BB962C8B-B14F-4D97-AF65-F5344CB8AC3E}">
        <p14:creationId xmlns:p14="http://schemas.microsoft.com/office/powerpoint/2010/main" val="3511673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18</a:t>
            </a:fld>
            <a:endParaRPr lang="en-US"/>
          </a:p>
        </p:txBody>
      </p:sp>
    </p:spTree>
    <p:extLst>
      <p:ext uri="{BB962C8B-B14F-4D97-AF65-F5344CB8AC3E}">
        <p14:creationId xmlns:p14="http://schemas.microsoft.com/office/powerpoint/2010/main" val="75994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19</a:t>
            </a:fld>
            <a:endParaRPr lang="en-US"/>
          </a:p>
        </p:txBody>
      </p:sp>
    </p:spTree>
    <p:extLst>
      <p:ext uri="{BB962C8B-B14F-4D97-AF65-F5344CB8AC3E}">
        <p14:creationId xmlns:p14="http://schemas.microsoft.com/office/powerpoint/2010/main" val="106391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Training:</a:t>
            </a:r>
          </a:p>
          <a:p>
            <a:r>
              <a:rPr lang="en-US" sz="1200" b="0" i="0" kern="1200" dirty="0">
                <a:solidFill>
                  <a:schemeClr val="tx1"/>
                </a:solidFill>
                <a:effectLst/>
                <a:latin typeface="+mn-lt"/>
                <a:ea typeface="+mn-ea"/>
                <a:cs typeface="+mn-cs"/>
              </a:rPr>
              <a:t>A Traffic Flow Management (TFM) Convective Forecast (TCF) training package may be found at </a:t>
            </a:r>
            <a:r>
              <a:rPr lang="en-US" sz="1200" b="0" i="0" u="none" strike="noStrike" kern="1200" dirty="0">
                <a:solidFill>
                  <a:schemeClr val="tx1"/>
                </a:solidFill>
                <a:effectLst/>
                <a:latin typeface="+mn-lt"/>
                <a:ea typeface="+mn-ea"/>
                <a:cs typeface="+mn-cs"/>
                <a:hlinkClick r:id="rId3"/>
              </a:rPr>
              <a:t>https://tfmlearning.faa.gov/</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Product Description:</a:t>
            </a:r>
          </a:p>
          <a:p>
            <a:r>
              <a:rPr lang="en-US" sz="1200" b="0" i="0" kern="1200" dirty="0">
                <a:solidFill>
                  <a:schemeClr val="tx1"/>
                </a:solidFill>
                <a:effectLst/>
                <a:latin typeface="+mn-lt"/>
                <a:ea typeface="+mn-ea"/>
                <a:cs typeface="+mn-cs"/>
              </a:rPr>
              <a:t>The TCF is a high confidence graphical representation of forecasted convection meeting specific criteria of coverage, intensity, and echo top height. The TCF graphics are produced every 2 hours and valid at 4-, 6-, and 8- hours after issuance time.</a:t>
            </a:r>
          </a:p>
          <a:p>
            <a:r>
              <a:rPr lang="en-US" sz="1200" b="0" i="0" kern="1200" dirty="0">
                <a:solidFill>
                  <a:schemeClr val="tx1"/>
                </a:solidFill>
                <a:effectLst/>
                <a:latin typeface="+mn-lt"/>
                <a:ea typeface="+mn-ea"/>
                <a:cs typeface="+mn-cs"/>
              </a:rPr>
              <a:t>Areas of convection in the TCF include any area of convective cells containing (at a minimum):</a:t>
            </a:r>
          </a:p>
          <a:p>
            <a:r>
              <a:rPr lang="en-US" sz="1200" b="0" i="0" kern="1200" dirty="0">
                <a:solidFill>
                  <a:schemeClr val="tx1"/>
                </a:solidFill>
                <a:effectLst/>
                <a:latin typeface="+mn-lt"/>
                <a:ea typeface="+mn-ea"/>
                <a:cs typeface="+mn-cs"/>
              </a:rPr>
              <a:t>Composite radar reflectivity of at least 40 </a:t>
            </a:r>
            <a:r>
              <a:rPr lang="en-US" sz="1200" b="0" i="0" kern="1200" dirty="0" err="1">
                <a:solidFill>
                  <a:schemeClr val="tx1"/>
                </a:solidFill>
                <a:effectLst/>
                <a:latin typeface="+mn-lt"/>
                <a:ea typeface="+mn-ea"/>
                <a:cs typeface="+mn-cs"/>
              </a:rPr>
              <a:t>dBZ</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Echo tops at or above FL250;</a:t>
            </a:r>
          </a:p>
          <a:p>
            <a:r>
              <a:rPr lang="en-US" sz="1200" b="0" i="0" kern="1200" dirty="0">
                <a:solidFill>
                  <a:schemeClr val="tx1"/>
                </a:solidFill>
                <a:effectLst/>
                <a:latin typeface="+mn-lt"/>
                <a:ea typeface="+mn-ea"/>
                <a:cs typeface="+mn-cs"/>
              </a:rPr>
              <a:t>Coverage (a &amp; b) of at least 25% of the polygon area;</a:t>
            </a:r>
          </a:p>
          <a:p>
            <a:r>
              <a:rPr lang="en-US" sz="1200" b="0" i="0" kern="1200" dirty="0">
                <a:solidFill>
                  <a:schemeClr val="tx1"/>
                </a:solidFill>
                <a:effectLst/>
                <a:latin typeface="+mn-lt"/>
                <a:ea typeface="+mn-ea"/>
                <a:cs typeface="+mn-cs"/>
              </a:rPr>
              <a:t>Forecaster confidence of at least 50% (High) that criteria (a, b, &amp; c) will be met.</a:t>
            </a:r>
          </a:p>
          <a:p>
            <a:r>
              <a:rPr lang="en-US" sz="1200" b="0" i="0" kern="1200" dirty="0">
                <a:solidFill>
                  <a:schemeClr val="tx1"/>
                </a:solidFill>
                <a:effectLst/>
                <a:latin typeface="+mn-lt"/>
                <a:ea typeface="+mn-ea"/>
                <a:cs typeface="+mn-cs"/>
              </a:rPr>
              <a:t>Lines of convection in the TCF include any lines of convective cells:</a:t>
            </a:r>
          </a:p>
          <a:p>
            <a:r>
              <a:rPr lang="en-US" sz="1200" b="0" i="0" kern="1200" dirty="0">
                <a:solidFill>
                  <a:schemeClr val="tx1"/>
                </a:solidFill>
                <a:effectLst/>
                <a:latin typeface="+mn-lt"/>
                <a:ea typeface="+mn-ea"/>
                <a:cs typeface="+mn-cs"/>
              </a:rPr>
              <a:t>Composite radar reflectivity of at least 40 </a:t>
            </a:r>
            <a:r>
              <a:rPr lang="en-US" sz="1200" b="0" i="0" kern="1200" dirty="0" err="1">
                <a:solidFill>
                  <a:schemeClr val="tx1"/>
                </a:solidFill>
                <a:effectLst/>
                <a:latin typeface="+mn-lt"/>
                <a:ea typeface="+mn-ea"/>
                <a:cs typeface="+mn-cs"/>
              </a:rPr>
              <a:t>dBZ</a:t>
            </a:r>
            <a:r>
              <a:rPr lang="en-US" sz="1200" b="0" i="0" kern="1200" dirty="0">
                <a:solidFill>
                  <a:schemeClr val="tx1"/>
                </a:solidFill>
                <a:effectLst/>
                <a:latin typeface="+mn-lt"/>
                <a:ea typeface="+mn-ea"/>
                <a:cs typeface="+mn-cs"/>
              </a:rPr>
              <a:t> having a length of at least 100 nautical miles (NM); and</a:t>
            </a:r>
          </a:p>
          <a:p>
            <a:r>
              <a:rPr lang="en-US" sz="1200" b="0" i="0" kern="1200" dirty="0">
                <a:solidFill>
                  <a:schemeClr val="tx1"/>
                </a:solidFill>
                <a:effectLst/>
                <a:latin typeface="+mn-lt"/>
                <a:ea typeface="+mn-ea"/>
                <a:cs typeface="+mn-cs"/>
              </a:rPr>
              <a:t>Having a linear coverage of 75% or greater; and</a:t>
            </a:r>
          </a:p>
          <a:p>
            <a:r>
              <a:rPr lang="en-US" sz="1200" b="0" i="0" kern="1200" dirty="0">
                <a:solidFill>
                  <a:schemeClr val="tx1"/>
                </a:solidFill>
                <a:effectLst/>
                <a:latin typeface="+mn-lt"/>
                <a:ea typeface="+mn-ea"/>
                <a:cs typeface="+mn-cs"/>
              </a:rPr>
              <a:t>Having echo tops at or above FL250.</a:t>
            </a:r>
          </a:p>
          <a:p>
            <a:r>
              <a:rPr lang="en-US" sz="1200" b="0" i="0" kern="1200" dirty="0">
                <a:solidFill>
                  <a:schemeClr val="tx1"/>
                </a:solidFill>
                <a:effectLst/>
                <a:latin typeface="+mn-lt"/>
                <a:ea typeface="+mn-ea"/>
                <a:cs typeface="+mn-cs"/>
              </a:rPr>
              <a:t>Forecaster confidence of at least 50% (High) that criteria (a, b, &amp; c) will be met.</a:t>
            </a:r>
          </a:p>
          <a:p>
            <a:r>
              <a:rPr lang="en-US" sz="1200" b="0" i="0" kern="1200" dirty="0">
                <a:solidFill>
                  <a:schemeClr val="tx1"/>
                </a:solidFill>
                <a:effectLst/>
                <a:latin typeface="+mn-lt"/>
                <a:ea typeface="+mn-ea"/>
                <a:cs typeface="+mn-cs"/>
              </a:rPr>
              <a:t>All four of the threshold criteria listed above for both areas and lines of convection are required for inclusion in the TCF. This is defined as the minimum TCF criteria.</a:t>
            </a:r>
          </a:p>
          <a:p>
            <a:r>
              <a:rPr lang="en-US" sz="1200" b="0" i="0" kern="1200" dirty="0">
                <a:solidFill>
                  <a:schemeClr val="tx1"/>
                </a:solidFill>
                <a:effectLst/>
                <a:latin typeface="+mn-lt"/>
                <a:ea typeface="+mn-ea"/>
                <a:cs typeface="+mn-cs"/>
              </a:rPr>
              <a:t>The TCF domain is the Flight Information Regions (FIR) covering the 48 contiguous states and adjacent coastal waters. It also includes the Canadian airspace south of a line from Thunder Bay, Ontario to Quebec City, Quebec.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ECFP Background</a:t>
            </a:r>
          </a:p>
          <a:p>
            <a:r>
              <a:rPr lang="en-US" sz="1200" b="0" i="0" kern="1200" dirty="0">
                <a:solidFill>
                  <a:schemeClr val="tx1"/>
                </a:solidFill>
                <a:effectLst/>
                <a:latin typeface="+mn-lt"/>
                <a:ea typeface="+mn-ea"/>
                <a:cs typeface="+mn-cs"/>
              </a:rPr>
              <a:t>The Extended Convective Forecast Product (ECFP) Planning Tool is a graphical representation of the forecast probability of thunderstorms. The product identifies graphically where in the US thunderstorms are likely over the next 72 hours. It is intended to enhance the TFM Collaborative Forecast (TCF). The TCF is only valid out to 8 hours. The product is </a:t>
            </a:r>
            <a:r>
              <a:rPr lang="en-US" sz="1200" b="0" i="0" u="sng"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a TCF forecast (it is not forecasting the exact TCF criteria), but intended to support the long range planning for TCF type of constraints in the National Airspace System.</a:t>
            </a:r>
          </a:p>
          <a:p>
            <a:r>
              <a:rPr lang="en-US" sz="1200" b="0" i="0" kern="1200" dirty="0">
                <a:solidFill>
                  <a:schemeClr val="tx1"/>
                </a:solidFill>
                <a:effectLst/>
                <a:latin typeface="+mn-lt"/>
                <a:ea typeface="+mn-ea"/>
                <a:cs typeface="+mn-cs"/>
              </a:rPr>
              <a:t>The ECFP planning tool has been developed in response to FAA and Industry needs in planning for weather hazards, specifically convection, one to two days in advance. To meet these planning needs, and to support TCF planning beyond 8 hours, the ECFP is intended to provide traffic planners and collaborators a quick-look forecast of the greatest probability of convection/thunderstorms.</a:t>
            </a:r>
          </a:p>
          <a:p>
            <a:r>
              <a:rPr lang="en-US" sz="1200" b="0" i="0" kern="1200" dirty="0">
                <a:solidFill>
                  <a:schemeClr val="tx1"/>
                </a:solidFill>
                <a:effectLst/>
                <a:latin typeface="+mn-lt"/>
                <a:ea typeface="+mn-ea"/>
                <a:cs typeface="+mn-cs"/>
              </a:rPr>
              <a:t>The ECFP is intended for FAA Traffic Managers at Air Route Traffic Control Centers (ARTCC), FAA Air Traffic Control System Command Center (ATCSCC), airline and aviation industry dispatch and flight planners, and private weather vendors supporting airline/FAA.</a:t>
            </a:r>
          </a:p>
          <a:p>
            <a:r>
              <a:rPr lang="en-US" sz="1200" b="1" i="0" kern="1200" dirty="0">
                <a:solidFill>
                  <a:schemeClr val="tx1"/>
                </a:solidFill>
                <a:effectLst/>
                <a:latin typeface="+mn-lt"/>
                <a:ea typeface="+mn-ea"/>
                <a:cs typeface="+mn-cs"/>
              </a:rPr>
              <a:t>New 3 Hour ECFP</a:t>
            </a:r>
          </a:p>
          <a:p>
            <a:r>
              <a:rPr lang="en-US" sz="1200" b="0" i="0" kern="1200" dirty="0">
                <a:solidFill>
                  <a:schemeClr val="tx1"/>
                </a:solidFill>
                <a:effectLst/>
                <a:latin typeface="+mn-lt"/>
                <a:ea typeface="+mn-ea"/>
                <a:cs typeface="+mn-cs"/>
              </a:rPr>
              <a:t>This new ECFP depiction is an automated graphical forecast created from the Short Range Ensemble Forecast (SREF) Calibrated Thunderstorm guidance with forecast times valid in 3 hour intervals. Probability of Thunderstorm contours are depicted at 30, 50, and 70% probabilities. Blue hashed areas represent 30-49% probability, solid orange-lined areas represent 50-69% probability, and solid magenta-filled areas represent greater than 70% probability.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C00140-4C97-46D4-BBD5-BE32F7E76089}" type="slidenum">
              <a:rPr lang="en-US" smtClean="0"/>
              <a:t>20</a:t>
            </a:fld>
            <a:endParaRPr lang="en-US"/>
          </a:p>
        </p:txBody>
      </p:sp>
    </p:spTree>
    <p:extLst>
      <p:ext uri="{BB962C8B-B14F-4D97-AF65-F5344CB8AC3E}">
        <p14:creationId xmlns:p14="http://schemas.microsoft.com/office/powerpoint/2010/main" val="124163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21</a:t>
            </a:fld>
            <a:endParaRPr lang="en-US"/>
          </a:p>
        </p:txBody>
      </p:sp>
    </p:spTree>
    <p:extLst>
      <p:ext uri="{BB962C8B-B14F-4D97-AF65-F5344CB8AC3E}">
        <p14:creationId xmlns:p14="http://schemas.microsoft.com/office/powerpoint/2010/main" val="95576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white"/>
                </a:solidFill>
                <a:latin typeface="Garamond" panose="02020404030301010803" pitchFamily="18" charset="0"/>
              </a:rPr>
              <a:t>At higher levels, the sign for the temperature is not needed since it's assumed all values are negative. If the first digit of the wind direction is greater than 4, then the wind speed is greater than 100. For example, 810550 would be 310 degrees (80-50) at 105 knots and the temperature is -50C.</a:t>
            </a:r>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23</a:t>
            </a:fld>
            <a:endParaRPr lang="en-US"/>
          </a:p>
        </p:txBody>
      </p:sp>
    </p:spTree>
    <p:extLst>
      <p:ext uri="{BB962C8B-B14F-4D97-AF65-F5344CB8AC3E}">
        <p14:creationId xmlns:p14="http://schemas.microsoft.com/office/powerpoint/2010/main" val="92752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24</a:t>
            </a:fld>
            <a:endParaRPr lang="en-US"/>
          </a:p>
        </p:txBody>
      </p:sp>
    </p:spTree>
    <p:extLst>
      <p:ext uri="{BB962C8B-B14F-4D97-AF65-F5344CB8AC3E}">
        <p14:creationId xmlns:p14="http://schemas.microsoft.com/office/powerpoint/2010/main" val="210532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26</a:t>
            </a:fld>
            <a:endParaRPr lang="en-US"/>
          </a:p>
        </p:txBody>
      </p:sp>
    </p:spTree>
    <p:extLst>
      <p:ext uri="{BB962C8B-B14F-4D97-AF65-F5344CB8AC3E}">
        <p14:creationId xmlns:p14="http://schemas.microsoft.com/office/powerpoint/2010/main" val="178681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00140-4C97-46D4-BBD5-BE32F7E76089}" type="slidenum">
              <a:rPr lang="en-US" smtClean="0"/>
              <a:t>29</a:t>
            </a:fld>
            <a:endParaRPr lang="en-US"/>
          </a:p>
        </p:txBody>
      </p:sp>
    </p:spTree>
    <p:extLst>
      <p:ext uri="{BB962C8B-B14F-4D97-AF65-F5344CB8AC3E}">
        <p14:creationId xmlns:p14="http://schemas.microsoft.com/office/powerpoint/2010/main" val="10327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6</a:t>
            </a:fld>
            <a:endParaRPr lang="en-US"/>
          </a:p>
        </p:txBody>
      </p:sp>
    </p:spTree>
    <p:extLst>
      <p:ext uri="{BB962C8B-B14F-4D97-AF65-F5344CB8AC3E}">
        <p14:creationId xmlns:p14="http://schemas.microsoft.com/office/powerpoint/2010/main" val="414500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30</a:t>
            </a:fld>
            <a:endParaRPr lang="en-US"/>
          </a:p>
        </p:txBody>
      </p:sp>
    </p:spTree>
    <p:extLst>
      <p:ext uri="{BB962C8B-B14F-4D97-AF65-F5344CB8AC3E}">
        <p14:creationId xmlns:p14="http://schemas.microsoft.com/office/powerpoint/2010/main" val="2644239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31</a:t>
            </a:fld>
            <a:endParaRPr lang="en-US"/>
          </a:p>
        </p:txBody>
      </p:sp>
    </p:spTree>
    <p:extLst>
      <p:ext uri="{BB962C8B-B14F-4D97-AF65-F5344CB8AC3E}">
        <p14:creationId xmlns:p14="http://schemas.microsoft.com/office/powerpoint/2010/main" val="98172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32</a:t>
            </a:fld>
            <a:endParaRPr lang="en-US"/>
          </a:p>
        </p:txBody>
      </p:sp>
    </p:spTree>
    <p:extLst>
      <p:ext uri="{BB962C8B-B14F-4D97-AF65-F5344CB8AC3E}">
        <p14:creationId xmlns:p14="http://schemas.microsoft.com/office/powerpoint/2010/main" val="3199859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33</a:t>
            </a:fld>
            <a:endParaRPr lang="en-US"/>
          </a:p>
        </p:txBody>
      </p:sp>
    </p:spTree>
    <p:extLst>
      <p:ext uri="{BB962C8B-B14F-4D97-AF65-F5344CB8AC3E}">
        <p14:creationId xmlns:p14="http://schemas.microsoft.com/office/powerpoint/2010/main" val="9403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catalyst that placed weather personnel in each ARTCC was the 1977 crash of Southern Airways flight number 242, which flew into a thunderstorm and crashed </a:t>
            </a:r>
            <a:r>
              <a:rPr lang="en-US" sz="1200" dirty="0" err="1">
                <a:latin typeface="Calibri" panose="020F0502020204030204" pitchFamily="34" charset="0"/>
                <a:cs typeface="Calibri" panose="020F0502020204030204" pitchFamily="34" charset="0"/>
              </a:rPr>
              <a:t>en</a:t>
            </a:r>
            <a:r>
              <a:rPr lang="en-US" sz="1200" dirty="0">
                <a:latin typeface="Calibri" panose="020F0502020204030204" pitchFamily="34" charset="0"/>
                <a:cs typeface="Calibri" panose="020F0502020204030204" pitchFamily="34" charset="0"/>
              </a:rPr>
              <a:t>-route to Atlanta. Both engines flamed out due to hail ingestion. The ensuing investigation suggested that Air Traffic Controllers needed a better way to receive timely weather information, hence the CWSU program was born.</a:t>
            </a:r>
          </a:p>
        </p:txBody>
      </p:sp>
      <p:sp>
        <p:nvSpPr>
          <p:cNvPr id="4" name="Slide Number Placeholder 3"/>
          <p:cNvSpPr>
            <a:spLocks noGrp="1"/>
          </p:cNvSpPr>
          <p:nvPr>
            <p:ph type="sldNum" sz="quarter" idx="5"/>
          </p:nvPr>
        </p:nvSpPr>
        <p:spPr/>
        <p:txBody>
          <a:bodyPr/>
          <a:lstStyle/>
          <a:p>
            <a:fld id="{CDC00140-4C97-46D4-BBD5-BE32F7E76089}" type="slidenum">
              <a:rPr lang="en-US" smtClean="0"/>
              <a:t>7</a:t>
            </a:fld>
            <a:endParaRPr lang="en-US"/>
          </a:p>
        </p:txBody>
      </p:sp>
    </p:spTree>
    <p:extLst>
      <p:ext uri="{BB962C8B-B14F-4D97-AF65-F5344CB8AC3E}">
        <p14:creationId xmlns:p14="http://schemas.microsoft.com/office/powerpoint/2010/main" val="332719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8</a:t>
            </a:fld>
            <a:endParaRPr lang="en-US"/>
          </a:p>
        </p:txBody>
      </p:sp>
    </p:spTree>
    <p:extLst>
      <p:ext uri="{BB962C8B-B14F-4D97-AF65-F5344CB8AC3E}">
        <p14:creationId xmlns:p14="http://schemas.microsoft.com/office/powerpoint/2010/main" val="125361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9</a:t>
            </a:fld>
            <a:endParaRPr lang="en-US"/>
          </a:p>
        </p:txBody>
      </p:sp>
    </p:spTree>
    <p:extLst>
      <p:ext uri="{BB962C8B-B14F-4D97-AF65-F5344CB8AC3E}">
        <p14:creationId xmlns:p14="http://schemas.microsoft.com/office/powerpoint/2010/main" val="2784859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11</a:t>
            </a:fld>
            <a:endParaRPr lang="en-US"/>
          </a:p>
        </p:txBody>
      </p:sp>
    </p:spTree>
    <p:extLst>
      <p:ext uri="{BB962C8B-B14F-4D97-AF65-F5344CB8AC3E}">
        <p14:creationId xmlns:p14="http://schemas.microsoft.com/office/powerpoint/2010/main" val="33570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spcAft>
                <a:spcPts val="900"/>
              </a:spcAft>
              <a:buFont typeface="Arial" panose="020B0604020202020204" pitchFamily="34" charset="0"/>
              <a:buChar char="•"/>
            </a:pPr>
            <a:r>
              <a:rPr lang="en-US" sz="1200" dirty="0">
                <a:solidFill>
                  <a:prstClr val="white"/>
                </a:solidFill>
                <a:latin typeface="Calibri" panose="020F0502020204030204" pitchFamily="34" charset="0"/>
                <a:cs typeface="Calibri" panose="020F0502020204030204" pitchFamily="34" charset="0"/>
              </a:rPr>
              <a:t>Precipitation accumulation</a:t>
            </a:r>
          </a:p>
          <a:p>
            <a:pPr marL="214313" indent="-214313">
              <a:spcAft>
                <a:spcPts val="900"/>
              </a:spcAft>
              <a:buFont typeface="Arial" panose="020B0604020202020204" pitchFamily="34" charset="0"/>
              <a:buChar char="•"/>
            </a:pPr>
            <a:r>
              <a:rPr lang="en-US" sz="1200" dirty="0">
                <a:solidFill>
                  <a:prstClr val="white"/>
                </a:solidFill>
                <a:latin typeface="Calibri" panose="020F0502020204030204" pitchFamily="34" charset="0"/>
                <a:cs typeface="Calibri" panose="020F0502020204030204" pitchFamily="34" charset="0"/>
              </a:rPr>
              <a:t>Selected significant remarks including variable cloud height, variable visibility, precipitation beginning/ending times, rapid pressure changes, pressure change tendency, wind shift, peak wind</a:t>
            </a:r>
          </a:p>
          <a:p>
            <a:pPr marL="214313" indent="-214313">
              <a:spcAft>
                <a:spcPts val="900"/>
              </a:spcAft>
              <a:buFont typeface="Arial" panose="020B0604020202020204" pitchFamily="34" charset="0"/>
              <a:buChar char="•"/>
            </a:pPr>
            <a:r>
              <a:rPr lang="en-US" sz="1200" dirty="0">
                <a:solidFill>
                  <a:prstClr val="white"/>
                </a:solidFill>
                <a:latin typeface="Calibri" panose="020F0502020204030204" pitchFamily="34" charset="0"/>
                <a:cs typeface="Calibri" panose="020F0502020204030204" pitchFamily="34" charset="0"/>
              </a:rPr>
              <a:t>AWOS, AWS, </a:t>
            </a:r>
            <a:r>
              <a:rPr lang="en-US" sz="1200" dirty="0" err="1">
                <a:solidFill>
                  <a:prstClr val="white"/>
                </a:solidFill>
                <a:latin typeface="Calibri" panose="020F0502020204030204" pitchFamily="34" charset="0"/>
                <a:cs typeface="Calibri" panose="020F0502020204030204" pitchFamily="34" charset="0"/>
              </a:rPr>
              <a:t>CoCoRaHS</a:t>
            </a:r>
            <a:r>
              <a:rPr lang="en-US" sz="1200" dirty="0">
                <a:solidFill>
                  <a:prstClr val="white"/>
                </a:solidFill>
                <a:latin typeface="Calibri" panose="020F0502020204030204" pitchFamily="34" charset="0"/>
                <a:cs typeface="Calibri" panose="020F0502020204030204" pitchFamily="34" charset="0"/>
              </a:rPr>
              <a:t>, COOP, CWOP, </a:t>
            </a:r>
            <a:r>
              <a:rPr lang="en-US" sz="1200" dirty="0" err="1">
                <a:solidFill>
                  <a:prstClr val="white"/>
                </a:solidFill>
                <a:latin typeface="Calibri" panose="020F0502020204030204" pitchFamily="34" charset="0"/>
                <a:cs typeface="Calibri" panose="020F0502020204030204" pitchFamily="34" charset="0"/>
              </a:rPr>
              <a:t>MesoWest</a:t>
            </a:r>
            <a:r>
              <a:rPr lang="en-US" sz="1200" dirty="0">
                <a:solidFill>
                  <a:prstClr val="white"/>
                </a:solidFill>
                <a:latin typeface="Calibri" panose="020F0502020204030204" pitchFamily="34" charset="0"/>
                <a:cs typeface="Calibri" panose="020F0502020204030204" pitchFamily="34" charset="0"/>
              </a:rPr>
              <a:t>, RAWS, WXFLOW</a:t>
            </a:r>
          </a:p>
        </p:txBody>
      </p:sp>
      <p:sp>
        <p:nvSpPr>
          <p:cNvPr id="4" name="Slide Number Placeholder 3"/>
          <p:cNvSpPr>
            <a:spLocks noGrp="1"/>
          </p:cNvSpPr>
          <p:nvPr>
            <p:ph type="sldNum" sz="quarter" idx="5"/>
          </p:nvPr>
        </p:nvSpPr>
        <p:spPr/>
        <p:txBody>
          <a:bodyPr/>
          <a:lstStyle/>
          <a:p>
            <a:fld id="{CDC00140-4C97-46D4-BBD5-BE32F7E76089}" type="slidenum">
              <a:rPr lang="en-US" smtClean="0"/>
              <a:t>12</a:t>
            </a:fld>
            <a:endParaRPr lang="en-US"/>
          </a:p>
        </p:txBody>
      </p:sp>
    </p:spTree>
    <p:extLst>
      <p:ext uri="{BB962C8B-B14F-4D97-AF65-F5344CB8AC3E}">
        <p14:creationId xmlns:p14="http://schemas.microsoft.com/office/powerpoint/2010/main" val="157429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13</a:t>
            </a:fld>
            <a:endParaRPr lang="en-US"/>
          </a:p>
        </p:txBody>
      </p:sp>
    </p:spTree>
    <p:extLst>
      <p:ext uri="{BB962C8B-B14F-4D97-AF65-F5344CB8AC3E}">
        <p14:creationId xmlns:p14="http://schemas.microsoft.com/office/powerpoint/2010/main" val="413399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0140-4C97-46D4-BBD5-BE32F7E76089}" type="slidenum">
              <a:rPr lang="en-US" smtClean="0"/>
              <a:t>14</a:t>
            </a:fld>
            <a:endParaRPr lang="en-US"/>
          </a:p>
        </p:txBody>
      </p:sp>
    </p:spTree>
    <p:extLst>
      <p:ext uri="{BB962C8B-B14F-4D97-AF65-F5344CB8AC3E}">
        <p14:creationId xmlns:p14="http://schemas.microsoft.com/office/powerpoint/2010/main" val="1990916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2419045"/>
            <a:ext cx="8093365" cy="1527050"/>
          </a:xfrm>
          <a:noFill/>
          <a:effectLst>
            <a:outerShdw blurRad="50800" dist="38100" dir="2700000" algn="tl" rotWithShape="0">
              <a:prstClr val="black">
                <a:alpha val="40000"/>
              </a:prstClr>
            </a:outerShdw>
          </a:effectLst>
        </p:spPr>
        <p:txBody>
          <a:bodyPr>
            <a:normAutofit/>
          </a:bodyPr>
          <a:lstStyle>
            <a:lvl1pPr algn="r">
              <a:defRPr sz="3600">
                <a:solidFill>
                  <a:srgbClr val="00206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96260" y="3946095"/>
            <a:ext cx="8246070" cy="610820"/>
          </a:xfrm>
        </p:spPr>
        <p:txBody>
          <a:bodyPr>
            <a:normAutofit/>
          </a:bodyPr>
          <a:lstStyle>
            <a:lvl1pPr marL="0" indent="0" algn="r">
              <a:buNone/>
              <a:defRPr sz="2800" b="0" i="0">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3B92A184-F5DD-49D0-8A7A-F638662036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8246070" cy="610820"/>
          </a:xfrm>
        </p:spPr>
        <p:txBody>
          <a:bodyPr>
            <a:normAutofit/>
          </a:bodyPr>
          <a:lstStyle>
            <a:lvl1pPr algn="r">
              <a:defRPr sz="36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655520"/>
            <a:ext cx="8246070" cy="3054094"/>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433880"/>
            <a:ext cx="6260905" cy="572644"/>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81425" y="1197406"/>
            <a:ext cx="6260905" cy="3358356"/>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433880"/>
            <a:ext cx="8246071" cy="610820"/>
          </a:xfrm>
        </p:spPr>
        <p:txBody>
          <a:bodyPr>
            <a:normAutofit/>
          </a:bodyPr>
          <a:lstStyle>
            <a:lvl1pPr algn="r">
              <a:defRPr sz="36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1812" y="1655520"/>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66340"/>
            <a:ext cx="4040188"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55520"/>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66340"/>
            <a:ext cx="4041775"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9/21/2021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A70D29F8-BEF2-403B-8E4C-581E08219482}"/>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1180" y="2419045"/>
            <a:ext cx="4581150" cy="1527050"/>
          </a:xfrm>
        </p:spPr>
        <p:txBody>
          <a:bodyPr>
            <a:normAutofit fontScale="90000"/>
          </a:bodyPr>
          <a:lstStyle/>
          <a:p>
            <a:r>
              <a:rPr lang="en-US" dirty="0"/>
              <a:t>FAA Safety Team Webinar</a:t>
            </a:r>
            <a:br>
              <a:rPr lang="en-US" dirty="0"/>
            </a:br>
            <a:r>
              <a:rPr lang="en-US" dirty="0"/>
              <a:t>NWS Aviation Products</a:t>
            </a:r>
          </a:p>
        </p:txBody>
      </p:sp>
      <p:sp>
        <p:nvSpPr>
          <p:cNvPr id="3" name="Subtitle 2"/>
          <p:cNvSpPr>
            <a:spLocks noGrp="1"/>
          </p:cNvSpPr>
          <p:nvPr>
            <p:ph type="subTitle" idx="1"/>
          </p:nvPr>
        </p:nvSpPr>
        <p:spPr>
          <a:xfrm>
            <a:off x="3961180" y="3946095"/>
            <a:ext cx="4581150" cy="458115"/>
          </a:xfrm>
        </p:spPr>
        <p:txBody>
          <a:bodyPr>
            <a:normAutofit fontScale="70000" lnSpcReduction="20000"/>
          </a:bodyPr>
          <a:lstStyle/>
          <a:p>
            <a:r>
              <a:rPr lang="en-US" dirty="0"/>
              <a:t>Kevin Kacan – NWS Detroit Meteorologist</a:t>
            </a:r>
          </a:p>
        </p:txBody>
      </p:sp>
      <p:pic>
        <p:nvPicPr>
          <p:cNvPr id="10" name="Picture 4" descr="Image result for noaa logo">
            <a:extLst>
              <a:ext uri="{FF2B5EF4-FFF2-40B4-BE49-F238E27FC236}">
                <a16:creationId xmlns:a16="http://schemas.microsoft.com/office/drawing/2014/main" id="{DD488245-E7D8-0A44-88B0-9A4794A0B7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0" y="0"/>
            <a:ext cx="1380744" cy="13675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 name="Picture 11" descr="Image result for national weather service logo">
            <a:extLst>
              <a:ext uri="{FF2B5EF4-FFF2-40B4-BE49-F238E27FC236}">
                <a16:creationId xmlns:a16="http://schemas.microsoft.com/office/drawing/2014/main" id="{69D79BD0-B699-8D4A-9E21-E0AEDFD8B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6530" y="-4027"/>
            <a:ext cx="1371600" cy="13716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44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1E2F5BF-5951-7044-86EC-CFD3A8D373EE}"/>
              </a:ext>
            </a:extLst>
          </p:cNvPr>
          <p:cNvSpPr/>
          <p:nvPr/>
        </p:nvSpPr>
        <p:spPr>
          <a:xfrm flipH="1">
            <a:off x="-64467" y="128470"/>
            <a:ext cx="1745672" cy="1422739"/>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1"/>
          <a:stretch/>
        </p:blipFill>
        <p:spPr bwMode="auto">
          <a:xfrm>
            <a:off x="99900" y="1596805"/>
            <a:ext cx="2637272" cy="206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194" y="1"/>
            <a:ext cx="2645910" cy="516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327454" y="190554"/>
            <a:ext cx="1187646" cy="830997"/>
          </a:xfrm>
          <a:prstGeom prst="rect">
            <a:avLst/>
          </a:prstGeom>
          <a:solidFill>
            <a:srgbClr val="2F3342"/>
          </a:solidFill>
        </p:spPr>
        <p:txBody>
          <a:bodyPr wrap="square" rtlCol="0">
            <a:spAutoFit/>
          </a:bodyPr>
          <a:lstStyle>
            <a:defPPr>
              <a:defRPr lang="en-US"/>
            </a:defPPr>
            <a:lvl1pPr algn="ctr">
              <a:defRPr sz="1200" b="1">
                <a:solidFill>
                  <a:prstClr val="black"/>
                </a:solidFill>
                <a:latin typeface="Corbel" panose="020B0503020204020204" pitchFamily="34" charset="0"/>
              </a:defRPr>
            </a:lvl1pPr>
          </a:lstStyle>
          <a:p>
            <a:r>
              <a:rPr lang="en-US" dirty="0">
                <a:solidFill>
                  <a:schemeClr val="bg1"/>
                </a:solidFill>
                <a:latin typeface="Calibri" panose="020F0502020204030204" pitchFamily="34" charset="0"/>
                <a:cs typeface="Calibri" panose="020F0502020204030204" pitchFamily="34" charset="0"/>
              </a:rPr>
              <a:t>Thunderstorm Outlooks issued out to 8 days</a:t>
            </a:r>
          </a:p>
        </p:txBody>
      </p:sp>
      <p:sp>
        <p:nvSpPr>
          <p:cNvPr id="17" name="TextBox 16"/>
          <p:cNvSpPr txBox="1"/>
          <p:nvPr/>
        </p:nvSpPr>
        <p:spPr>
          <a:xfrm>
            <a:off x="73703" y="2102271"/>
            <a:ext cx="1296638" cy="1384995"/>
          </a:xfrm>
          <a:prstGeom prst="rect">
            <a:avLst/>
          </a:prstGeom>
          <a:solidFill>
            <a:srgbClr val="2F3342"/>
          </a:solidFill>
        </p:spPr>
        <p:txBody>
          <a:bodyPr wrap="square" rtlCol="0">
            <a:spAutoFit/>
          </a:bodyPr>
          <a:lstStyle>
            <a:defPPr>
              <a:defRPr lang="en-US"/>
            </a:defPPr>
            <a:lvl1pPr algn="ctr">
              <a:defRPr sz="1200" b="1">
                <a:solidFill>
                  <a:prstClr val="black"/>
                </a:solidFill>
                <a:latin typeface="Corbel" panose="020B0503020204020204" pitchFamily="34" charset="0"/>
              </a:defRPr>
            </a:lvl1pPr>
          </a:lstStyle>
          <a:p>
            <a:r>
              <a:rPr lang="en-US" dirty="0">
                <a:solidFill>
                  <a:schemeClr val="bg1"/>
                </a:solidFill>
                <a:latin typeface="Calibri" panose="020F0502020204030204" pitchFamily="34" charset="0"/>
                <a:cs typeface="Calibri" panose="020F0502020204030204" pitchFamily="34" charset="0"/>
              </a:rPr>
              <a:t>Can view individual severe hazards for the current day and tomorrow, along with a forecast discussion</a:t>
            </a:r>
          </a:p>
        </p:txBody>
      </p: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799" y="1695127"/>
            <a:ext cx="2563478" cy="18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36"/>
          <a:stretch/>
        </p:blipFill>
        <p:spPr bwMode="auto">
          <a:xfrm>
            <a:off x="1606063" y="3487266"/>
            <a:ext cx="2338637" cy="160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6443" y="3487267"/>
            <a:ext cx="2343554" cy="1602362"/>
          </a:xfrm>
          <a:prstGeom prst="rect">
            <a:avLst/>
          </a:prstGeom>
          <a:solidFill>
            <a:srgbClr val="FFC000"/>
          </a:solidFill>
          <a:extLs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360314" y="1840115"/>
            <a:ext cx="1257300" cy="276999"/>
          </a:xfrm>
          <a:prstGeom prst="rect">
            <a:avLst/>
          </a:prstGeom>
          <a:solidFill>
            <a:srgbClr val="2F3342"/>
          </a:solidFill>
        </p:spPr>
        <p:txBody>
          <a:bodyPr wrap="square" rtlCol="0">
            <a:spAutoFit/>
          </a:bodyPr>
          <a:lstStyle>
            <a:defPPr>
              <a:defRPr lang="en-US"/>
            </a:defPPr>
            <a:lvl1pPr algn="ctr">
              <a:defRPr sz="1200" b="1">
                <a:solidFill>
                  <a:prstClr val="black"/>
                </a:solidFill>
                <a:latin typeface="Corbel" panose="020B0503020204020204" pitchFamily="34" charset="0"/>
              </a:defRPr>
            </a:lvl1pPr>
          </a:lstStyle>
          <a:p>
            <a:r>
              <a:rPr lang="en-US" dirty="0">
                <a:solidFill>
                  <a:schemeClr val="bg1"/>
                </a:solidFill>
                <a:latin typeface="Calibri" panose="020F0502020204030204" pitchFamily="34" charset="0"/>
                <a:cs typeface="Calibri" panose="020F0502020204030204" pitchFamily="34" charset="0"/>
              </a:rPr>
              <a:t>Tornado Outlook</a:t>
            </a:r>
          </a:p>
        </p:txBody>
      </p:sp>
      <p:sp>
        <p:nvSpPr>
          <p:cNvPr id="22" name="TextBox 21"/>
          <p:cNvSpPr txBox="1"/>
          <p:nvPr/>
        </p:nvSpPr>
        <p:spPr>
          <a:xfrm>
            <a:off x="1606063" y="3661996"/>
            <a:ext cx="1257300" cy="276999"/>
          </a:xfrm>
          <a:prstGeom prst="rect">
            <a:avLst/>
          </a:prstGeom>
          <a:solidFill>
            <a:srgbClr val="2F3342"/>
          </a:solidFill>
        </p:spPr>
        <p:txBody>
          <a:bodyPr wrap="square" rtlCol="0">
            <a:spAutoFit/>
          </a:bodyPr>
          <a:lstStyle>
            <a:defPPr>
              <a:defRPr lang="en-US"/>
            </a:defPPr>
            <a:lvl1pPr algn="ctr">
              <a:defRPr sz="1200" b="1">
                <a:solidFill>
                  <a:prstClr val="black"/>
                </a:solidFill>
                <a:latin typeface="Corbel" panose="020B0503020204020204" pitchFamily="34" charset="0"/>
              </a:defRPr>
            </a:lvl1pPr>
          </a:lstStyle>
          <a:p>
            <a:r>
              <a:rPr lang="en-US" dirty="0">
                <a:solidFill>
                  <a:schemeClr val="bg1"/>
                </a:solidFill>
                <a:latin typeface="Calibri" panose="020F0502020204030204" pitchFamily="34" charset="0"/>
                <a:cs typeface="Calibri" panose="020F0502020204030204" pitchFamily="34" charset="0"/>
              </a:rPr>
              <a:t>Wind Outlook</a:t>
            </a:r>
          </a:p>
        </p:txBody>
      </p:sp>
      <p:sp>
        <p:nvSpPr>
          <p:cNvPr id="23" name="TextBox 22"/>
          <p:cNvSpPr txBox="1"/>
          <p:nvPr/>
        </p:nvSpPr>
        <p:spPr>
          <a:xfrm>
            <a:off x="4127537" y="3665761"/>
            <a:ext cx="1257300" cy="276999"/>
          </a:xfrm>
          <a:prstGeom prst="rect">
            <a:avLst/>
          </a:prstGeom>
          <a:solidFill>
            <a:srgbClr val="2F3342"/>
          </a:solidFill>
        </p:spPr>
        <p:txBody>
          <a:bodyPr wrap="square" rtlCol="0">
            <a:spAutoFit/>
          </a:bodyPr>
          <a:lstStyle>
            <a:defPPr>
              <a:defRPr lang="en-US"/>
            </a:defPPr>
            <a:lvl1pPr algn="ctr">
              <a:defRPr sz="1200" b="1">
                <a:solidFill>
                  <a:prstClr val="black"/>
                </a:solidFill>
                <a:latin typeface="Corbel" panose="020B0503020204020204" pitchFamily="34" charset="0"/>
              </a:defRPr>
            </a:lvl1pPr>
          </a:lstStyle>
          <a:p>
            <a:r>
              <a:rPr lang="en-US" dirty="0">
                <a:solidFill>
                  <a:schemeClr val="bg1"/>
                </a:solidFill>
                <a:latin typeface="Calibri" panose="020F0502020204030204" pitchFamily="34" charset="0"/>
                <a:cs typeface="Calibri" panose="020F0502020204030204" pitchFamily="34" charset="0"/>
              </a:rPr>
              <a:t>Hail Outlook</a:t>
            </a:r>
          </a:p>
        </p:txBody>
      </p:sp>
      <p:sp>
        <p:nvSpPr>
          <p:cNvPr id="24" name="Rectangle 23"/>
          <p:cNvSpPr/>
          <p:nvPr/>
        </p:nvSpPr>
        <p:spPr>
          <a:xfrm>
            <a:off x="80156" y="1741418"/>
            <a:ext cx="783775" cy="127178"/>
          </a:xfrm>
          <a:prstGeom prst="rect">
            <a:avLst/>
          </a:prstGeom>
          <a:noFill/>
          <a:ln w="635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White Line">
            <a:extLst>
              <a:ext uri="{FF2B5EF4-FFF2-40B4-BE49-F238E27FC236}">
                <a16:creationId xmlns:a16="http://schemas.microsoft.com/office/drawing/2014/main" id="{73A8BC62-9BFD-4D4F-A616-AFAFDBF7554B}"/>
              </a:ext>
            </a:extLst>
          </p:cNvPr>
          <p:cNvSpPr/>
          <p:nvPr/>
        </p:nvSpPr>
        <p:spPr>
          <a:xfrm>
            <a:off x="153889" y="255930"/>
            <a:ext cx="3785162" cy="94857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 Background">
            <a:extLst>
              <a:ext uri="{FF2B5EF4-FFF2-40B4-BE49-F238E27FC236}">
                <a16:creationId xmlns:a16="http://schemas.microsoft.com/office/drawing/2014/main" id="{1CBCDD91-6FC3-C54D-BEA0-DBB8B1892998}"/>
              </a:ext>
            </a:extLst>
          </p:cNvPr>
          <p:cNvSpPr/>
          <p:nvPr/>
        </p:nvSpPr>
        <p:spPr>
          <a:xfrm>
            <a:off x="0" y="461356"/>
            <a:ext cx="3790604" cy="560195"/>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342900">
              <a:defRPr/>
            </a:pPr>
            <a:r>
              <a:rPr lang="en-US" sz="2400" b="1" dirty="0">
                <a:solidFill>
                  <a:prstClr val="white"/>
                </a:solidFill>
                <a:latin typeface="Calibri" panose="020F0502020204030204" pitchFamily="34" charset="0"/>
                <a:ea typeface="Verdana" panose="020B0604030504040204" pitchFamily="34" charset="0"/>
                <a:cs typeface="Calibri" panose="020F0502020204030204" pitchFamily="34" charset="0"/>
              </a:rPr>
              <a:t>Storm Prediction Center</a:t>
            </a:r>
            <a:endParaRPr lang="en-US" sz="16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4731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974861" y="255929"/>
            <a:ext cx="3841600"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AWC Resources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Surface Observations (METARs)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TAFs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PIREPS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Advisories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SIGMETs &amp; AIRMETs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ADDS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Turbulence</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Icing</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Winds Aloft</a:t>
              </a:r>
            </a:p>
            <a:p>
              <a:pPr>
                <a:spcAft>
                  <a:spcPts val="900"/>
                </a:spcAft>
              </a:pPr>
              <a:r>
                <a:rPr lang="en-US" sz="1650" dirty="0">
                  <a:latin typeface="Calibri" panose="020F0502020204030204" pitchFamily="34" charset="0"/>
                  <a:cs typeface="Calibri" panose="020F0502020204030204" pitchFamily="34" charset="0"/>
                </a:rPr>
                <a:t>https://</a:t>
              </a:r>
              <a:r>
                <a:rPr lang="en-US" sz="1650" dirty="0" err="1">
                  <a:latin typeface="Calibri" panose="020F0502020204030204" pitchFamily="34" charset="0"/>
                  <a:cs typeface="Calibri" panose="020F0502020204030204" pitchFamily="34" charset="0"/>
                </a:rPr>
                <a:t>www.aviationweather.gov</a:t>
              </a:r>
              <a:r>
                <a:rPr lang="en-US" sz="1650" dirty="0">
                  <a:latin typeface="Calibri" panose="020F0502020204030204" pitchFamily="34" charset="0"/>
                  <a:cs typeface="Calibri" panose="020F0502020204030204" pitchFamily="34" charset="0"/>
                </a:rPr>
                <a:t>/</a:t>
              </a:r>
            </a:p>
          </p:txBody>
        </p:sp>
      </p:grpSp>
      <p:pic>
        <p:nvPicPr>
          <p:cNvPr id="13" name="Picture 2">
            <a:extLst>
              <a:ext uri="{FF2B5EF4-FFF2-40B4-BE49-F238E27FC236}">
                <a16:creationId xmlns:a16="http://schemas.microsoft.com/office/drawing/2014/main" id="{44EDCACD-E9C8-A041-A547-D33E2A6A4D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6" y="-7680"/>
            <a:ext cx="4887926" cy="36659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sitting in a chair in front of several computer screens&#10;&#10;Description automatically generated with low confidence">
            <a:extLst>
              <a:ext uri="{FF2B5EF4-FFF2-40B4-BE49-F238E27FC236}">
                <a16:creationId xmlns:a16="http://schemas.microsoft.com/office/drawing/2014/main" id="{1F79BE60-B156-9940-84D6-0182232C2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 y="1787234"/>
            <a:ext cx="4876232" cy="3337560"/>
          </a:xfrm>
          <a:prstGeom prst="rect">
            <a:avLst/>
          </a:prstGeom>
        </p:spPr>
      </p:pic>
    </p:spTree>
    <p:extLst>
      <p:ext uri="{BB962C8B-B14F-4D97-AF65-F5344CB8AC3E}">
        <p14:creationId xmlns:p14="http://schemas.microsoft.com/office/powerpoint/2010/main" val="15975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METARs</a:t>
              </a:r>
              <a:endParaRPr lang="en-US" sz="2100" dirty="0">
                <a:latin typeface="Calibri" panose="020F0502020204030204" pitchFamily="34" charset="0"/>
                <a:cs typeface="Calibri" panose="020F0502020204030204" pitchFamily="34" charset="0"/>
              </a:endParaRPr>
            </a:p>
            <a:p>
              <a:pPr>
                <a:spcAft>
                  <a:spcPts val="900"/>
                </a:spcAft>
              </a:pPr>
              <a:r>
                <a:rPr lang="en-US" sz="1650" dirty="0">
                  <a:solidFill>
                    <a:prstClr val="white"/>
                  </a:solidFill>
                  <a:latin typeface="Calibri" panose="020F0502020204030204" pitchFamily="34" charset="0"/>
                  <a:cs typeface="Calibri" panose="020F0502020204030204" pitchFamily="34" charset="0"/>
                </a:rPr>
                <a:t>ASOS (Automated Surface Observing Systems)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Sky conditions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Surface visibility</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Present weather type and intensity</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Obstructions to vision like fog, haze, and dust</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Sea-level pressure and altimeter</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Air and dew point temperatures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Wind direction, speed and character (gusts, squalls)</a:t>
              </a:r>
              <a:endParaRPr lang="en-US" sz="1650" dirty="0">
                <a:latin typeface="Calibri" panose="020F0502020204030204" pitchFamily="34" charset="0"/>
                <a:cs typeface="Calibri" panose="020F0502020204030204" pitchFamily="34" charset="0"/>
              </a:endParaRPr>
            </a:p>
          </p:txBody>
        </p:sp>
      </p:grpSp>
      <p:pic>
        <p:nvPicPr>
          <p:cNvPr id="14" name="Picture 13" descr="Map&#10;&#10;Description automatically generated">
            <a:extLst>
              <a:ext uri="{FF2B5EF4-FFF2-40B4-BE49-F238E27FC236}">
                <a16:creationId xmlns:a16="http://schemas.microsoft.com/office/drawing/2014/main" id="{8BF337A6-6963-3C41-B55E-7207C8A0F7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5" name="Rectangle 14">
            <a:extLst>
              <a:ext uri="{FF2B5EF4-FFF2-40B4-BE49-F238E27FC236}">
                <a16:creationId xmlns:a16="http://schemas.microsoft.com/office/drawing/2014/main" id="{8CC34281-537B-1A49-A517-E234B796C30E}"/>
              </a:ext>
            </a:extLst>
          </p:cNvPr>
          <p:cNvSpPr/>
          <p:nvPr/>
        </p:nvSpPr>
        <p:spPr>
          <a:xfrm>
            <a:off x="1059785" y="174567"/>
            <a:ext cx="839878" cy="21616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ASOS at the Childress Municipal Airport in Childress, Texas.">
            <a:extLst>
              <a:ext uri="{FF2B5EF4-FFF2-40B4-BE49-F238E27FC236}">
                <a16:creationId xmlns:a16="http://schemas.microsoft.com/office/drawing/2014/main" id="{F85B858C-4791-234F-9A54-450276D81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50098"/>
            <a:ext cx="4902462" cy="280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69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METARs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err="1">
                  <a:solidFill>
                    <a:prstClr val="white"/>
                  </a:solidFill>
                  <a:latin typeface="Calibri" panose="020F0502020204030204" pitchFamily="34" charset="0"/>
                  <a:cs typeface="Calibri" panose="020F0502020204030204" pitchFamily="34" charset="0"/>
                </a:rPr>
                <a:t>METeorological</a:t>
              </a:r>
              <a:r>
                <a:rPr lang="en-US" sz="1650" dirty="0">
                  <a:solidFill>
                    <a:prstClr val="white"/>
                  </a:solidFill>
                  <a:latin typeface="Calibri" panose="020F0502020204030204" pitchFamily="34" charset="0"/>
                  <a:cs typeface="Calibri" panose="020F0502020204030204" pitchFamily="34" charset="0"/>
                </a:rPr>
                <a:t> Aerodrome Reports (METARs)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Applies to ASOS and Automated Weather Observing  Stations (AWOS)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AWC compiles all METAR data, searchable by airport ID code (ICAO)</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METAR data can be display by weather symbol or coded text</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METAR board is a terminal specific nowcast for the impact on operations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AWC provides automatically decoded observations through past 120 hours</a:t>
              </a:r>
            </a:p>
            <a:p>
              <a:pPr marL="214313" indent="-214313">
                <a:spcAft>
                  <a:spcPts val="900"/>
                </a:spcAft>
                <a:buFont typeface="Arial" panose="020B0604020202020204" pitchFamily="34" charset="0"/>
                <a:buChar char="•"/>
              </a:pPr>
              <a:endParaRPr lang="en-US" sz="1650" dirty="0">
                <a:latin typeface="Calibri" panose="020F0502020204030204" pitchFamily="34" charset="0"/>
                <a:cs typeface="Calibri" panose="020F0502020204030204" pitchFamily="34" charset="0"/>
              </a:endParaRPr>
            </a:p>
          </p:txBody>
        </p:sp>
      </p:grpSp>
      <p:pic>
        <p:nvPicPr>
          <p:cNvPr id="14" name="Picture 13" descr="Map&#10;&#10;Description automatically generated">
            <a:extLst>
              <a:ext uri="{FF2B5EF4-FFF2-40B4-BE49-F238E27FC236}">
                <a16:creationId xmlns:a16="http://schemas.microsoft.com/office/drawing/2014/main" id="{8BF337A6-6963-3C41-B55E-7207C8A0F7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5" name="Rectangle 14">
            <a:extLst>
              <a:ext uri="{FF2B5EF4-FFF2-40B4-BE49-F238E27FC236}">
                <a16:creationId xmlns:a16="http://schemas.microsoft.com/office/drawing/2014/main" id="{8CC34281-537B-1A49-A517-E234B796C30E}"/>
              </a:ext>
            </a:extLst>
          </p:cNvPr>
          <p:cNvSpPr/>
          <p:nvPr/>
        </p:nvSpPr>
        <p:spPr>
          <a:xfrm>
            <a:off x="1059785" y="174567"/>
            <a:ext cx="839878" cy="21616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p&#10;&#10;Description automatically generated">
            <a:extLst>
              <a:ext uri="{FF2B5EF4-FFF2-40B4-BE49-F238E27FC236}">
                <a16:creationId xmlns:a16="http://schemas.microsoft.com/office/drawing/2014/main" id="{AFED7BC4-9BE3-764F-BBEA-EDC5E968F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3880"/>
            <a:ext cx="4478924" cy="3839078"/>
          </a:xfrm>
          <a:prstGeom prst="rect">
            <a:avLst/>
          </a:prstGeom>
        </p:spPr>
      </p:pic>
      <p:pic>
        <p:nvPicPr>
          <p:cNvPr id="4" name="Picture 3" descr="Map&#10;&#10;Description automatically generated with medium confidence">
            <a:extLst>
              <a:ext uri="{FF2B5EF4-FFF2-40B4-BE49-F238E27FC236}">
                <a16:creationId xmlns:a16="http://schemas.microsoft.com/office/drawing/2014/main" id="{0E55E50F-F610-4342-AEC1-6E975E968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4518"/>
            <a:ext cx="4862360" cy="2102642"/>
          </a:xfrm>
          <a:prstGeom prst="rect">
            <a:avLst/>
          </a:prstGeom>
        </p:spPr>
      </p:pic>
      <p:pic>
        <p:nvPicPr>
          <p:cNvPr id="23" name="Picture 22" descr="Table&#10;&#10;Description automatically generated">
            <a:extLst>
              <a:ext uri="{FF2B5EF4-FFF2-40B4-BE49-F238E27FC236}">
                <a16:creationId xmlns:a16="http://schemas.microsoft.com/office/drawing/2014/main" id="{738C5727-1C5D-8B43-940E-F08629F23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6" y="1338156"/>
            <a:ext cx="4844795" cy="3101888"/>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1D2573A8-D2FF-FC40-9B1E-1AA866DAC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 y="1996764"/>
            <a:ext cx="4862360" cy="4076158"/>
          </a:xfrm>
          <a:prstGeom prst="rect">
            <a:avLst/>
          </a:prstGeom>
        </p:spPr>
      </p:pic>
    </p:spTree>
    <p:extLst>
      <p:ext uri="{BB962C8B-B14F-4D97-AF65-F5344CB8AC3E}">
        <p14:creationId xmlns:p14="http://schemas.microsoft.com/office/powerpoint/2010/main" val="36619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Map&#10;&#10;Description automatically generated with low confidence">
            <a:extLst>
              <a:ext uri="{FF2B5EF4-FFF2-40B4-BE49-F238E27FC236}">
                <a16:creationId xmlns:a16="http://schemas.microsoft.com/office/drawing/2014/main" id="{02E1E516-3EB4-7043-B22E-2D0B93384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959" y="391242"/>
            <a:ext cx="5130799" cy="4051300"/>
          </a:xfrm>
          <a:prstGeom prst="rect">
            <a:avLst/>
          </a:prstGeom>
        </p:spPr>
      </p:pic>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TAFs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Terminal Aerodrome Forecast (TAFs)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AWC does not write TAFs, they only display TAFs from the respective WFO</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TAF board is a terminal specific forecast for the impact on operations (assuming the TAFs verify)</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AWC provides automatic decoded TAFs through the 24 hour TAF period</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Major airports (e.g. Detroit) have TAFs that go out through 30 hours</a:t>
              </a:r>
            </a:p>
          </p:txBody>
        </p:sp>
      </p:grpSp>
      <p:pic>
        <p:nvPicPr>
          <p:cNvPr id="12" name="Picture 11" descr="Map&#10;&#10;Description automatically generated">
            <a:extLst>
              <a:ext uri="{FF2B5EF4-FFF2-40B4-BE49-F238E27FC236}">
                <a16:creationId xmlns:a16="http://schemas.microsoft.com/office/drawing/2014/main" id="{186E4AD0-12E1-934E-B85E-5500DA9F42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1" name="Rectangle 10">
            <a:extLst>
              <a:ext uri="{FF2B5EF4-FFF2-40B4-BE49-F238E27FC236}">
                <a16:creationId xmlns:a16="http://schemas.microsoft.com/office/drawing/2014/main" id="{0F5B982C-2414-1E40-B070-0A22BAD7D52E}"/>
              </a:ext>
            </a:extLst>
          </p:cNvPr>
          <p:cNvSpPr/>
          <p:nvPr/>
        </p:nvSpPr>
        <p:spPr>
          <a:xfrm>
            <a:off x="1907634" y="185597"/>
            <a:ext cx="916230" cy="19562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ap&#10;&#10;Description automatically generated">
            <a:extLst>
              <a:ext uri="{FF2B5EF4-FFF2-40B4-BE49-F238E27FC236}">
                <a16:creationId xmlns:a16="http://schemas.microsoft.com/office/drawing/2014/main" id="{D4BA3D78-629F-894B-9E9F-36B179F1D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5900" y="892406"/>
            <a:ext cx="5118100" cy="1968500"/>
          </a:xfrm>
          <a:prstGeom prst="rect">
            <a:avLst/>
          </a:prstGeom>
        </p:spPr>
      </p:pic>
      <p:pic>
        <p:nvPicPr>
          <p:cNvPr id="17" name="Picture 16" descr="Table&#10;&#10;Description automatically generated">
            <a:extLst>
              <a:ext uri="{FF2B5EF4-FFF2-40B4-BE49-F238E27FC236}">
                <a16:creationId xmlns:a16="http://schemas.microsoft.com/office/drawing/2014/main" id="{E144466E-CF92-9541-8BC6-FE079F9C47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01" y="1197404"/>
            <a:ext cx="5113859" cy="3746301"/>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305115F5-8D9A-5243-B507-C5FF5505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9098" y="2211900"/>
            <a:ext cx="5131355" cy="3613532"/>
          </a:xfrm>
          <a:prstGeom prst="rect">
            <a:avLst/>
          </a:prstGeom>
        </p:spPr>
      </p:pic>
    </p:spTree>
    <p:extLst>
      <p:ext uri="{BB962C8B-B14F-4D97-AF65-F5344CB8AC3E}">
        <p14:creationId xmlns:p14="http://schemas.microsoft.com/office/powerpoint/2010/main" val="30572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PIREPs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Pilot Reports (PIREPs)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Must include:</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Report Type: Routine (UA) or Urgent (UUA), Location (OV), Time (TM), Flight Level (FL), Aircraft Type (TP)</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Optional to include:</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Sky Cover (SK), Ambient Temp (TA), Wind Vector (WV), Turbulence (TB), Icing (IC), Weather (WX), Remarks (RM)</a:t>
              </a:r>
            </a:p>
            <a:p>
              <a:pPr marL="671513" lvl="1" indent="-214313">
                <a:spcAft>
                  <a:spcPts val="900"/>
                </a:spcAft>
                <a:buFont typeface="Arial" panose="020B0604020202020204" pitchFamily="34" charset="0"/>
                <a:buChar char="•"/>
              </a:pPr>
              <a:endParaRPr lang="en-US" sz="1650" dirty="0">
                <a:solidFill>
                  <a:prstClr val="white"/>
                </a:solidFill>
                <a:latin typeface="Calibri" panose="020F0502020204030204" pitchFamily="34" charset="0"/>
                <a:cs typeface="Calibri" panose="020F0502020204030204" pitchFamily="34" charset="0"/>
              </a:endParaRPr>
            </a:p>
          </p:txBody>
        </p:sp>
      </p:grpSp>
      <p:pic>
        <p:nvPicPr>
          <p:cNvPr id="14" name="Picture 13" descr="Map&#10;&#10;Description automatically generated">
            <a:extLst>
              <a:ext uri="{FF2B5EF4-FFF2-40B4-BE49-F238E27FC236}">
                <a16:creationId xmlns:a16="http://schemas.microsoft.com/office/drawing/2014/main" id="{8BF337A6-6963-3C41-B55E-7207C8A0F7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5" name="Rectangle 14">
            <a:extLst>
              <a:ext uri="{FF2B5EF4-FFF2-40B4-BE49-F238E27FC236}">
                <a16:creationId xmlns:a16="http://schemas.microsoft.com/office/drawing/2014/main" id="{8CC34281-537B-1A49-A517-E234B796C30E}"/>
              </a:ext>
            </a:extLst>
          </p:cNvPr>
          <p:cNvSpPr/>
          <p:nvPr/>
        </p:nvSpPr>
        <p:spPr>
          <a:xfrm>
            <a:off x="2842408" y="195621"/>
            <a:ext cx="916230" cy="19562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692D9362-CA61-2D4A-8097-FE917CF4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7" y="1297758"/>
            <a:ext cx="4883728" cy="3529823"/>
          </a:xfrm>
          <a:prstGeom prst="rect">
            <a:avLst/>
          </a:prstGeom>
        </p:spPr>
      </p:pic>
    </p:spTree>
    <p:extLst>
      <p:ext uri="{BB962C8B-B14F-4D97-AF65-F5344CB8AC3E}">
        <p14:creationId xmlns:p14="http://schemas.microsoft.com/office/powerpoint/2010/main" val="275075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5"/>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SIGMETs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err="1">
                  <a:solidFill>
                    <a:prstClr val="white"/>
                  </a:solidFill>
                  <a:latin typeface="Calibri" panose="020F0502020204030204" pitchFamily="34" charset="0"/>
                  <a:cs typeface="Calibri" panose="020F0502020204030204" pitchFamily="34" charset="0"/>
                </a:rPr>
                <a:t>SIGnificant</a:t>
              </a:r>
              <a:r>
                <a:rPr lang="en-US" sz="1650" dirty="0">
                  <a:solidFill>
                    <a:prstClr val="white"/>
                  </a:solidFill>
                  <a:latin typeface="Calibri" panose="020F0502020204030204" pitchFamily="34" charset="0"/>
                  <a:cs typeface="Calibri" panose="020F0502020204030204" pitchFamily="34" charset="0"/>
                </a:rPr>
                <a:t> </a:t>
              </a:r>
              <a:r>
                <a:rPr lang="en-US" sz="1650" dirty="0" err="1">
                  <a:solidFill>
                    <a:prstClr val="white"/>
                  </a:solidFill>
                  <a:latin typeface="Calibri" panose="020F0502020204030204" pitchFamily="34" charset="0"/>
                  <a:cs typeface="Calibri" panose="020F0502020204030204" pitchFamily="34" charset="0"/>
                </a:rPr>
                <a:t>METeorological</a:t>
              </a:r>
              <a:r>
                <a:rPr lang="en-US" sz="1650" dirty="0">
                  <a:solidFill>
                    <a:prstClr val="white"/>
                  </a:solidFill>
                  <a:latin typeface="Calibri" panose="020F0502020204030204" pitchFamily="34" charset="0"/>
                  <a:cs typeface="Calibri" panose="020F0502020204030204" pitchFamily="34" charset="0"/>
                </a:rPr>
                <a:t> Advisories (SIGMETs) are issued by the AWC (and international aviation authorities)</a:t>
              </a:r>
              <a:endParaRPr lang="en-US" sz="165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Advises for weather, other than convective activity, that is potentially hazardous to all aircraft</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4 hour duration, issued for:</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Severe Icing</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Severe or Extreme Turbulence</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Dust Storms or Sandstorms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Volcanic Ash (pictured)</a:t>
              </a:r>
            </a:p>
          </p:txBody>
        </p:sp>
      </p:grpSp>
      <p:pic>
        <p:nvPicPr>
          <p:cNvPr id="12" name="Picture 11" descr="Map&#10;&#10;Description automatically generated">
            <a:extLst>
              <a:ext uri="{FF2B5EF4-FFF2-40B4-BE49-F238E27FC236}">
                <a16:creationId xmlns:a16="http://schemas.microsoft.com/office/drawing/2014/main" id="{186E4AD0-12E1-934E-B85E-5500DA9F42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1" name="Rectangle 10">
            <a:extLst>
              <a:ext uri="{FF2B5EF4-FFF2-40B4-BE49-F238E27FC236}">
                <a16:creationId xmlns:a16="http://schemas.microsoft.com/office/drawing/2014/main" id="{0F5B982C-2414-1E40-B070-0A22BAD7D52E}"/>
              </a:ext>
            </a:extLst>
          </p:cNvPr>
          <p:cNvSpPr/>
          <p:nvPr/>
        </p:nvSpPr>
        <p:spPr>
          <a:xfrm>
            <a:off x="3790604" y="195419"/>
            <a:ext cx="916230" cy="19562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28863E4-6D31-884A-93D3-D5F423E721CB}"/>
              </a:ext>
            </a:extLst>
          </p:cNvPr>
          <p:cNvGrpSpPr/>
          <p:nvPr/>
        </p:nvGrpSpPr>
        <p:grpSpPr>
          <a:xfrm>
            <a:off x="4025900" y="972779"/>
            <a:ext cx="5118100" cy="4038600"/>
            <a:chOff x="4025900" y="972779"/>
            <a:chExt cx="5118100" cy="4038600"/>
          </a:xfrm>
        </p:grpSpPr>
        <p:pic>
          <p:nvPicPr>
            <p:cNvPr id="20" name="Picture 19" descr="Graphical user interface&#10;&#10;Description automatically generated">
              <a:extLst>
                <a:ext uri="{FF2B5EF4-FFF2-40B4-BE49-F238E27FC236}">
                  <a16:creationId xmlns:a16="http://schemas.microsoft.com/office/drawing/2014/main" id="{82909B40-C691-AD47-B5D1-286F769E2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900" y="972779"/>
              <a:ext cx="5118100" cy="4038600"/>
            </a:xfrm>
            <a:prstGeom prst="rect">
              <a:avLst/>
            </a:prstGeom>
          </p:spPr>
        </p:pic>
        <p:pic>
          <p:nvPicPr>
            <p:cNvPr id="2" name="Picture 1">
              <a:extLst>
                <a:ext uri="{FF2B5EF4-FFF2-40B4-BE49-F238E27FC236}">
                  <a16:creationId xmlns:a16="http://schemas.microsoft.com/office/drawing/2014/main" id="{382DBF81-D453-6B48-93BA-B215C7046835}"/>
                </a:ext>
              </a:extLst>
            </p:cNvPr>
            <p:cNvPicPr>
              <a:picLocks/>
            </p:cNvPicPr>
            <p:nvPr/>
          </p:nvPicPr>
          <p:blipFill>
            <a:blip r:embed="rId5"/>
            <a:stretch>
              <a:fillRect/>
            </a:stretch>
          </p:blipFill>
          <p:spPr>
            <a:xfrm>
              <a:off x="4043794" y="1350110"/>
              <a:ext cx="5100206" cy="3073522"/>
            </a:xfrm>
            <a:prstGeom prst="rect">
              <a:avLst/>
            </a:prstGeom>
          </p:spPr>
        </p:pic>
      </p:grpSp>
    </p:spTree>
    <p:extLst>
      <p:ext uri="{BB962C8B-B14F-4D97-AF65-F5344CB8AC3E}">
        <p14:creationId xmlns:p14="http://schemas.microsoft.com/office/powerpoint/2010/main" val="2741717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5"/>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Convective SIGMETs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2 hour duration SIGMET, issued for</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Lines of thunderstorms at least 60 miles long</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Areas of strong thunderstorms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Embedded or severe thunderstorms expected to occur for more than 30 minutes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Special issuance criteria include:</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Tornados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Hail greater/equal to ¾” diameter</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Gusts of 50 knots or greater</a:t>
              </a:r>
            </a:p>
          </p:txBody>
        </p:sp>
      </p:grpSp>
      <p:pic>
        <p:nvPicPr>
          <p:cNvPr id="12" name="Picture 11" descr="Map&#10;&#10;Description automatically generated">
            <a:extLst>
              <a:ext uri="{FF2B5EF4-FFF2-40B4-BE49-F238E27FC236}">
                <a16:creationId xmlns:a16="http://schemas.microsoft.com/office/drawing/2014/main" id="{186E4AD0-12E1-934E-B85E-5500DA9F42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1" name="Rectangle 10">
            <a:extLst>
              <a:ext uri="{FF2B5EF4-FFF2-40B4-BE49-F238E27FC236}">
                <a16:creationId xmlns:a16="http://schemas.microsoft.com/office/drawing/2014/main" id="{0F5B982C-2414-1E40-B070-0A22BAD7D52E}"/>
              </a:ext>
            </a:extLst>
          </p:cNvPr>
          <p:cNvSpPr/>
          <p:nvPr/>
        </p:nvSpPr>
        <p:spPr>
          <a:xfrm>
            <a:off x="3790604" y="195419"/>
            <a:ext cx="916230" cy="19562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004CD321-06A5-7C47-AA2E-BB9330723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407" y="972934"/>
            <a:ext cx="5143500" cy="3987800"/>
          </a:xfrm>
          <a:prstGeom prst="rect">
            <a:avLst/>
          </a:prstGeom>
        </p:spPr>
      </p:pic>
    </p:spTree>
    <p:extLst>
      <p:ext uri="{BB962C8B-B14F-4D97-AF65-F5344CB8AC3E}">
        <p14:creationId xmlns:p14="http://schemas.microsoft.com/office/powerpoint/2010/main" val="1406480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AIRMETs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AIRMET (</a:t>
              </a:r>
              <a:r>
                <a:rPr lang="en-US" sz="1650" dirty="0" err="1">
                  <a:solidFill>
                    <a:prstClr val="white"/>
                  </a:solidFill>
                  <a:latin typeface="Calibri" panose="020F0502020204030204" pitchFamily="34" charset="0"/>
                  <a:cs typeface="Calibri" panose="020F0502020204030204" pitchFamily="34" charset="0"/>
                </a:rPr>
                <a:t>AIRman's</a:t>
              </a:r>
              <a:r>
                <a:rPr lang="en-US" sz="1650" dirty="0">
                  <a:solidFill>
                    <a:prstClr val="white"/>
                  </a:solidFill>
                  <a:latin typeface="Calibri" panose="020F0502020204030204" pitchFamily="34" charset="0"/>
                  <a:cs typeface="Calibri" panose="020F0502020204030204" pitchFamily="34" charset="0"/>
                </a:rPr>
                <a:t> </a:t>
              </a:r>
              <a:r>
                <a:rPr lang="en-US" sz="1650" dirty="0" err="1">
                  <a:solidFill>
                    <a:prstClr val="white"/>
                  </a:solidFill>
                  <a:latin typeface="Calibri" panose="020F0502020204030204" pitchFamily="34" charset="0"/>
                  <a:cs typeface="Calibri" panose="020F0502020204030204" pitchFamily="34" charset="0"/>
                </a:rPr>
                <a:t>METeorological</a:t>
              </a:r>
              <a:r>
                <a:rPr lang="en-US" sz="1650" dirty="0">
                  <a:solidFill>
                    <a:prstClr val="white"/>
                  </a:solidFill>
                  <a:latin typeface="Calibri" panose="020F0502020204030204" pitchFamily="34" charset="0"/>
                  <a:cs typeface="Calibri" panose="020F0502020204030204" pitchFamily="34" charset="0"/>
                </a:rPr>
                <a:t> Information) advises of weather that may be hazardous for single engine, light aircraft, and Visual Flight Rule (VFR) pilots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AIRMET Sierra (IFR): Ceilings less than 1000 feet and/or visibility less than 3 miles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AIRMET Tango (Turbulence): Moderate turbulence or sustained surface winds of 30 knots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AIRMET Zulu (Icing): Moderate icing and/or low freezing levels</a:t>
              </a:r>
              <a:br>
                <a:rPr lang="en-US" sz="1650" dirty="0">
                  <a:solidFill>
                    <a:prstClr val="white"/>
                  </a:solidFill>
                  <a:latin typeface="Calibri" panose="020F0502020204030204" pitchFamily="34" charset="0"/>
                  <a:cs typeface="Calibri" panose="020F0502020204030204" pitchFamily="34" charset="0"/>
                </a:rPr>
              </a:br>
              <a:endParaRPr lang="en-US" sz="1650" dirty="0">
                <a:solidFill>
                  <a:prstClr val="white"/>
                </a:solidFill>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endParaRPr lang="en-US" sz="1650" dirty="0">
                <a:latin typeface="Calibri" panose="020F0502020204030204" pitchFamily="34" charset="0"/>
                <a:cs typeface="Calibri" panose="020F0502020204030204" pitchFamily="34" charset="0"/>
              </a:endParaRPr>
            </a:p>
          </p:txBody>
        </p:sp>
      </p:grpSp>
      <p:pic>
        <p:nvPicPr>
          <p:cNvPr id="14" name="Picture 13" descr="Map&#10;&#10;Description automatically generated">
            <a:extLst>
              <a:ext uri="{FF2B5EF4-FFF2-40B4-BE49-F238E27FC236}">
                <a16:creationId xmlns:a16="http://schemas.microsoft.com/office/drawing/2014/main" id="{8BF337A6-6963-3C41-B55E-7207C8A0F7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04" b="80989"/>
          <a:stretch/>
        </p:blipFill>
        <p:spPr>
          <a:xfrm>
            <a:off x="-29607" y="0"/>
            <a:ext cx="6660260" cy="391242"/>
          </a:xfrm>
          <a:prstGeom prst="rect">
            <a:avLst/>
          </a:prstGeom>
        </p:spPr>
      </p:pic>
      <p:sp>
        <p:nvSpPr>
          <p:cNvPr id="15" name="Rectangle 14">
            <a:extLst>
              <a:ext uri="{FF2B5EF4-FFF2-40B4-BE49-F238E27FC236}">
                <a16:creationId xmlns:a16="http://schemas.microsoft.com/office/drawing/2014/main" id="{8CC34281-537B-1A49-A517-E234B796C30E}"/>
              </a:ext>
            </a:extLst>
          </p:cNvPr>
          <p:cNvSpPr/>
          <p:nvPr/>
        </p:nvSpPr>
        <p:spPr>
          <a:xfrm>
            <a:off x="4724705" y="204593"/>
            <a:ext cx="916230" cy="19562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BAC32051-5151-5849-B59C-5DA9A345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935"/>
            <a:ext cx="4877410" cy="3551630"/>
          </a:xfrm>
          <a:prstGeom prst="rect">
            <a:avLst/>
          </a:prstGeom>
        </p:spPr>
      </p:pic>
    </p:spTree>
    <p:extLst>
      <p:ext uri="{BB962C8B-B14F-4D97-AF65-F5344CB8AC3E}">
        <p14:creationId xmlns:p14="http://schemas.microsoft.com/office/powerpoint/2010/main" val="1472202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902875"/>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AWC Forecasts Menu</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The AWC Forecast menu is one method to view many of the previously mentioned parameters comprising the AWC’s Aviation Digital Data Service (ADDS) which is funded via the FAA</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Database of text, digital/graphical forecasts, analyses, and observations of aviation-related weather variables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Access products by mousing over the FORECASTS tab at the top of the homepage and selecting the corresponding parameter or via the dedicated ADDS webpage:</a:t>
              </a:r>
            </a:p>
            <a:p>
              <a:pPr>
                <a:spcAft>
                  <a:spcPts val="900"/>
                </a:spcAft>
              </a:pPr>
              <a:r>
                <a:rPr lang="en-US" sz="1650" dirty="0">
                  <a:latin typeface="Calibri" panose="020F0502020204030204" pitchFamily="34" charset="0"/>
                  <a:cs typeface="Calibri" panose="020F0502020204030204" pitchFamily="34" charset="0"/>
                </a:rPr>
                <a:t>https://</a:t>
              </a:r>
              <a:r>
                <a:rPr lang="en-US" sz="1650" dirty="0" err="1">
                  <a:latin typeface="Calibri" panose="020F0502020204030204" pitchFamily="34" charset="0"/>
                  <a:cs typeface="Calibri" panose="020F0502020204030204" pitchFamily="34" charset="0"/>
                </a:rPr>
                <a:t>www.aviationweather.gov</a:t>
              </a:r>
              <a:r>
                <a:rPr lang="en-US" sz="1650" dirty="0">
                  <a:latin typeface="Calibri" panose="020F0502020204030204" pitchFamily="34" charset="0"/>
                  <a:cs typeface="Calibri" panose="020F0502020204030204" pitchFamily="34" charset="0"/>
                </a:rPr>
                <a:t>/adds/</a:t>
              </a:r>
            </a:p>
          </p:txBody>
        </p:sp>
      </p:grpSp>
      <p:pic>
        <p:nvPicPr>
          <p:cNvPr id="4" name="Picture 3" descr="Map&#10;&#10;Description automatically generated">
            <a:extLst>
              <a:ext uri="{FF2B5EF4-FFF2-40B4-BE49-F238E27FC236}">
                <a16:creationId xmlns:a16="http://schemas.microsoft.com/office/drawing/2014/main" id="{AB305854-B397-B648-8629-AEFB30650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940" y="1240265"/>
            <a:ext cx="4968219" cy="3861936"/>
          </a:xfrm>
          <a:prstGeom prst="rect">
            <a:avLst/>
          </a:prstGeom>
        </p:spPr>
      </p:pic>
      <p:sp>
        <p:nvSpPr>
          <p:cNvPr id="10" name="Rectangle 9">
            <a:extLst>
              <a:ext uri="{FF2B5EF4-FFF2-40B4-BE49-F238E27FC236}">
                <a16:creationId xmlns:a16="http://schemas.microsoft.com/office/drawing/2014/main" id="{0AA5215E-36C5-5045-BEC8-9EFB7AA7A556}"/>
              </a:ext>
            </a:extLst>
          </p:cNvPr>
          <p:cNvSpPr/>
          <p:nvPr/>
        </p:nvSpPr>
        <p:spPr>
          <a:xfrm>
            <a:off x="5897520" y="1577677"/>
            <a:ext cx="506940" cy="12112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073A1D4-653E-C443-AA53-2FE032413C9B}"/>
              </a:ext>
            </a:extLst>
          </p:cNvPr>
          <p:cNvCxnSpPr>
            <a:cxnSpLocks/>
          </p:cNvCxnSpPr>
          <p:nvPr/>
        </p:nvCxnSpPr>
        <p:spPr>
          <a:xfrm>
            <a:off x="5182820" y="1808225"/>
            <a:ext cx="61082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10;&#10;Description automatically generated with medium confidence">
            <a:extLst>
              <a:ext uri="{FF2B5EF4-FFF2-40B4-BE49-F238E27FC236}">
                <a16:creationId xmlns:a16="http://schemas.microsoft.com/office/drawing/2014/main" id="{3CBEE82D-5F9F-0049-A74E-FC04608E1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281" y="1969826"/>
            <a:ext cx="4183796" cy="3132371"/>
          </a:xfrm>
          <a:prstGeom prst="rect">
            <a:avLst/>
          </a:prstGeom>
        </p:spPr>
      </p:pic>
    </p:spTree>
    <p:extLst>
      <p:ext uri="{BB962C8B-B14F-4D97-AF65-F5344CB8AC3E}">
        <p14:creationId xmlns:p14="http://schemas.microsoft.com/office/powerpoint/2010/main" val="10061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White Line"/>
          <p:cNvSpPr/>
          <p:nvPr/>
        </p:nvSpPr>
        <p:spPr>
          <a:xfrm>
            <a:off x="153889" y="255929"/>
            <a:ext cx="3785162" cy="4458978"/>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p:cNvGrpSpPr/>
          <p:nvPr/>
        </p:nvGrpSpPr>
        <p:grpSpPr>
          <a:xfrm>
            <a:off x="4143638" y="661051"/>
            <a:ext cx="4928925" cy="3947044"/>
            <a:chOff x="5734050" y="783429"/>
            <a:chExt cx="6362700" cy="5095199"/>
          </a:xfrm>
        </p:grpSpPr>
        <p:sp>
          <p:nvSpPr>
            <p:cNvPr id="33" name="Rectangle 32"/>
            <p:cNvSpPr/>
            <p:nvPr/>
          </p:nvSpPr>
          <p:spPr>
            <a:xfrm>
              <a:off x="5867400" y="783430"/>
              <a:ext cx="6229350" cy="4960146"/>
            </a:xfrm>
            <a:prstGeom prst="rect">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350" kern="0">
                <a:solidFill>
                  <a:prstClr val="white"/>
                </a:solidFill>
                <a:latin typeface="Calibri"/>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050" y="783429"/>
              <a:ext cx="6290369" cy="5095199"/>
            </a:xfrm>
            <a:prstGeom prst="rect">
              <a:avLst/>
            </a:prstGeom>
            <a:ln>
              <a:noFill/>
            </a:ln>
          </p:spPr>
        </p:pic>
      </p:grpSp>
      <p:sp>
        <p:nvSpPr>
          <p:cNvPr id="9" name="Rectangle 8">
            <a:extLst>
              <a:ext uri="{FF2B5EF4-FFF2-40B4-BE49-F238E27FC236}">
                <a16:creationId xmlns:a16="http://schemas.microsoft.com/office/drawing/2014/main" id="{3A0397A8-4E95-914E-B865-2CEC6B0FD3DE}"/>
              </a:ext>
            </a:extLst>
          </p:cNvPr>
          <p:cNvSpPr/>
          <p:nvPr/>
        </p:nvSpPr>
        <p:spPr>
          <a:xfrm>
            <a:off x="6289550" y="2519814"/>
            <a:ext cx="1336550" cy="5100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358DEB-3204-7644-97C3-DD7B317BF8A8}"/>
              </a:ext>
            </a:extLst>
          </p:cNvPr>
          <p:cNvSpPr/>
          <p:nvPr/>
        </p:nvSpPr>
        <p:spPr>
          <a:xfrm>
            <a:off x="6099050" y="3256619"/>
            <a:ext cx="1336550" cy="5100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ackground">
            <a:extLst>
              <a:ext uri="{FF2B5EF4-FFF2-40B4-BE49-F238E27FC236}">
                <a16:creationId xmlns:a16="http://schemas.microsoft.com/office/drawing/2014/main" id="{BAA7F8D2-A494-D241-B15A-A43CACA0150B}"/>
              </a:ext>
            </a:extLst>
          </p:cNvPr>
          <p:cNvSpPr/>
          <p:nvPr/>
        </p:nvSpPr>
        <p:spPr>
          <a:xfrm>
            <a:off x="0" y="461356"/>
            <a:ext cx="3790604" cy="4039985"/>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National Weather Service – National Divisions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NWS is one agency within the National Oceanic and Atmospheric Administration (NOAA), which is part of the US Department of Commerce</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Data and products are used by other government agencies, the private sector, the public, and globally</a:t>
            </a:r>
            <a:endParaRPr lang="en-US" sz="1650" dirty="0">
              <a:latin typeface="Calibri" panose="020F0502020204030204" pitchFamily="34" charset="0"/>
              <a:cs typeface="Calibri" panose="020F0502020204030204" pitchFamily="34" charset="0"/>
            </a:endParaRP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Contains nine national centers</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Includes the Aviation Weather Center and Storm Prediction Center</a:t>
            </a:r>
          </a:p>
        </p:txBody>
      </p:sp>
    </p:spTree>
    <p:extLst>
      <p:ext uri="{BB962C8B-B14F-4D97-AF65-F5344CB8AC3E}">
        <p14:creationId xmlns:p14="http://schemas.microsoft.com/office/powerpoint/2010/main" val="689758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4428445" cy="610820"/>
          </a:xfrm>
        </p:spPr>
        <p:txBody>
          <a:bodyPr>
            <a:normAutofit fontScale="90000"/>
          </a:bodyPr>
          <a:lstStyle/>
          <a:p>
            <a:pPr algn="l"/>
            <a:r>
              <a:rPr lang="en-US" dirty="0">
                <a:solidFill>
                  <a:schemeClr val="bg1"/>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Convection</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Shows current Convective SIGMETs, TCF, ECFP, non-aviation convective Watches/Warnings, and SPC outlooks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TFM Convective Forecasts (TCF) are 4, 6, and 8 hour convective forecasts for storm coverage (area vs line) and cloud tops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Extended Convective Forecast Product is similar to TCF, but 3 hourly through the next 72 hours (with lesser criteria)</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SPC products are the same ones referenced in earlier slides, just another way to access them</a:t>
              </a:r>
            </a:p>
          </p:txBody>
        </p:sp>
      </p:grpSp>
      <p:pic>
        <p:nvPicPr>
          <p:cNvPr id="4" name="Picture 3" descr="Graphical user interface, map&#10;&#10;Description automatically generated">
            <a:extLst>
              <a:ext uri="{FF2B5EF4-FFF2-40B4-BE49-F238E27FC236}">
                <a16:creationId xmlns:a16="http://schemas.microsoft.com/office/drawing/2014/main" id="{17DD7874-0174-6D41-9ECA-202427145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85" y="1208225"/>
            <a:ext cx="2923349" cy="3946095"/>
          </a:xfrm>
          <a:prstGeom prst="rect">
            <a:avLst/>
          </a:prstGeom>
        </p:spPr>
      </p:pic>
      <p:pic>
        <p:nvPicPr>
          <p:cNvPr id="10" name="Picture 9" descr="Map&#10;&#10;Description automatically generated">
            <a:extLst>
              <a:ext uri="{FF2B5EF4-FFF2-40B4-BE49-F238E27FC236}">
                <a16:creationId xmlns:a16="http://schemas.microsoft.com/office/drawing/2014/main" id="{6BA56C06-42E4-1D4C-97DE-D882A4AEB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31" y="0"/>
            <a:ext cx="4605303" cy="3541642"/>
          </a:xfrm>
          <a:prstGeom prst="rect">
            <a:avLst/>
          </a:prstGeom>
        </p:spPr>
      </p:pic>
      <p:pic>
        <p:nvPicPr>
          <p:cNvPr id="12" name="Picture 11" descr="Diagram&#10;&#10;Description automatically generated">
            <a:extLst>
              <a:ext uri="{FF2B5EF4-FFF2-40B4-BE49-F238E27FC236}">
                <a16:creationId xmlns:a16="http://schemas.microsoft.com/office/drawing/2014/main" id="{7DC32AD0-042E-0D40-91AB-7F3B810DC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549" y="0"/>
            <a:ext cx="3991065" cy="5143500"/>
          </a:xfrm>
          <a:prstGeom prst="rect">
            <a:avLst/>
          </a:prstGeom>
        </p:spPr>
      </p:pic>
    </p:spTree>
    <p:extLst>
      <p:ext uri="{BB962C8B-B14F-4D97-AF65-F5344CB8AC3E}">
        <p14:creationId xmlns:p14="http://schemas.microsoft.com/office/powerpoint/2010/main" val="257049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Turbulence</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Shows current turbulence SIGMETs, turbulence PIREPs, and graphical turbulence guidance</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Graphical turbulence guidance is specific to aircraft type (small, medium, or large)</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Highlights light, moderate, severe, and extreme categories based on the Eddy Dissipation Rate at various flight levels for Clear Air Turbulence</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Also features a Mountain Wave option </a:t>
              </a:r>
            </a:p>
            <a:p>
              <a:pPr marL="214313" indent="-214313">
                <a:spcAft>
                  <a:spcPts val="900"/>
                </a:spcAft>
                <a:buFont typeface="Arial" panose="020B0604020202020204" pitchFamily="34" charset="0"/>
                <a:buChar char="•"/>
              </a:pPr>
              <a:endParaRPr lang="en-US" sz="1650" dirty="0">
                <a:latin typeface="Calibri" panose="020F0502020204030204" pitchFamily="34" charset="0"/>
                <a:cs typeface="Calibri" panose="020F0502020204030204" pitchFamily="34" charset="0"/>
              </a:endParaRPr>
            </a:p>
          </p:txBody>
        </p:sp>
      </p:grpSp>
      <p:pic>
        <p:nvPicPr>
          <p:cNvPr id="12" name="Picture 11" descr="Map&#10;&#10;Description automatically generated">
            <a:extLst>
              <a:ext uri="{FF2B5EF4-FFF2-40B4-BE49-F238E27FC236}">
                <a16:creationId xmlns:a16="http://schemas.microsoft.com/office/drawing/2014/main" id="{C61CE05A-FDB7-F740-BB29-92AA2CC0B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584" y="1197405"/>
            <a:ext cx="4699441" cy="3946095"/>
          </a:xfrm>
          <a:prstGeom prst="rect">
            <a:avLst/>
          </a:prstGeom>
        </p:spPr>
      </p:pic>
      <p:pic>
        <p:nvPicPr>
          <p:cNvPr id="14" name="Picture 13" descr="Diagram&#10;&#10;Description automatically generated">
            <a:extLst>
              <a:ext uri="{FF2B5EF4-FFF2-40B4-BE49-F238E27FC236}">
                <a16:creationId xmlns:a16="http://schemas.microsoft.com/office/drawing/2014/main" id="{901EBB2C-9002-9241-82F7-8CF2C34D6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204" y="739290"/>
            <a:ext cx="4394200" cy="4114800"/>
          </a:xfrm>
          <a:prstGeom prst="rect">
            <a:avLst/>
          </a:prstGeom>
        </p:spPr>
      </p:pic>
    </p:spTree>
    <p:extLst>
      <p:ext uri="{BB962C8B-B14F-4D97-AF65-F5344CB8AC3E}">
        <p14:creationId xmlns:p14="http://schemas.microsoft.com/office/powerpoint/2010/main" val="9220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4428445" cy="610820"/>
          </a:xfrm>
        </p:spPr>
        <p:txBody>
          <a:bodyPr>
            <a:normAutofit fontScale="90000"/>
          </a:bodyPr>
          <a:lstStyle/>
          <a:p>
            <a:pPr algn="l"/>
            <a:r>
              <a:rPr lang="en-US" dirty="0">
                <a:solidFill>
                  <a:schemeClr val="bg1"/>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Icing</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Shows current icing SIGMETs, icing PIREPs, maximum icing severity forecast, and freezing level</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Expected icing severity is broken up into five categories: none, trace, light, moderate, and heavy</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Based on the accretion rate of ice on an airplane, and the levels are determined by the time it would take for an airfoil to accrete 1/4 in of ice: 1 </a:t>
              </a:r>
              <a:r>
                <a:rPr lang="en-US" sz="1650" dirty="0" err="1">
                  <a:latin typeface="Calibri" panose="020F0502020204030204" pitchFamily="34" charset="0"/>
                  <a:cs typeface="Calibri" panose="020F0502020204030204" pitchFamily="34" charset="0"/>
                </a:rPr>
                <a:t>hr</a:t>
              </a:r>
              <a:r>
                <a:rPr lang="en-US" sz="1650" dirty="0">
                  <a:latin typeface="Calibri" panose="020F0502020204030204" pitchFamily="34" charset="0"/>
                  <a:cs typeface="Calibri" panose="020F0502020204030204" pitchFamily="34" charset="0"/>
                </a:rPr>
                <a:t>: trace, 15 min-1 </a:t>
              </a:r>
              <a:r>
                <a:rPr lang="en-US" sz="1650" dirty="0" err="1">
                  <a:latin typeface="Calibri" panose="020F0502020204030204" pitchFamily="34" charset="0"/>
                  <a:cs typeface="Calibri" panose="020F0502020204030204" pitchFamily="34" charset="0"/>
                </a:rPr>
                <a:t>hr</a:t>
              </a:r>
              <a:r>
                <a:rPr lang="en-US" sz="1650" dirty="0">
                  <a:latin typeface="Calibri" panose="020F0502020204030204" pitchFamily="34" charset="0"/>
                  <a:cs typeface="Calibri" panose="020F0502020204030204" pitchFamily="34" charset="0"/>
                </a:rPr>
                <a:t>: light, 5-15 min: moderate, &lt;5 min: heavy/severe</a:t>
              </a:r>
              <a:endParaRPr lang="en-US" sz="1650" dirty="0">
                <a:solidFill>
                  <a:prstClr val="white"/>
                </a:solidFill>
                <a:latin typeface="Calibri" panose="020F0502020204030204" pitchFamily="34" charset="0"/>
                <a:cs typeface="Calibri" panose="020F0502020204030204" pitchFamily="34" charset="0"/>
              </a:endParaRPr>
            </a:p>
          </p:txBody>
        </p:sp>
      </p:grpSp>
      <p:pic>
        <p:nvPicPr>
          <p:cNvPr id="10" name="Picture 9" descr="Map&#10;&#10;Description automatically generated">
            <a:extLst>
              <a:ext uri="{FF2B5EF4-FFF2-40B4-BE49-F238E27FC236}">
                <a16:creationId xmlns:a16="http://schemas.microsoft.com/office/drawing/2014/main" id="{9D464BDF-78C3-6A4C-A9BB-4226A1B6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7" y="1189033"/>
            <a:ext cx="4723832" cy="4002636"/>
          </a:xfrm>
          <a:prstGeom prst="rect">
            <a:avLst/>
          </a:prstGeom>
        </p:spPr>
      </p:pic>
    </p:spTree>
    <p:extLst>
      <p:ext uri="{BB962C8B-B14F-4D97-AF65-F5344CB8AC3E}">
        <p14:creationId xmlns:p14="http://schemas.microsoft.com/office/powerpoint/2010/main" val="3617705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Winds/Temperature</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Instead of the METAR view where all present weather parameters are included, wind/temps exclusively displayed representing forecast data (not current </a:t>
              </a:r>
              <a:r>
                <a:rPr lang="en-US" sz="1650" dirty="0" err="1">
                  <a:solidFill>
                    <a:prstClr val="white"/>
                  </a:solidFill>
                  <a:latin typeface="Calibri" panose="020F0502020204030204" pitchFamily="34" charset="0"/>
                  <a:cs typeface="Calibri" panose="020F0502020204030204" pitchFamily="34" charset="0"/>
                </a:rPr>
                <a:t>obs</a:t>
              </a:r>
              <a:r>
                <a:rPr lang="en-US" sz="1650" dirty="0">
                  <a:solidFill>
                    <a:prstClr val="white"/>
                  </a:solidFill>
                  <a:latin typeface="Calibri" panose="020F0502020204030204" pitchFamily="34" charset="0"/>
                  <a:cs typeface="Calibri" panose="020F0502020204030204" pitchFamily="34" charset="0"/>
                </a:rPr>
                <a:t>)</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Other plots for wind speed, temperature, temperature difference, and streamlines from MSLP to FL480</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Section out wind and temperature data in tabular format for 6, 12, and 24 hours for various levels</a:t>
              </a:r>
            </a:p>
            <a:p>
              <a:pPr marL="671513" lvl="1" indent="-214313">
                <a:spcAft>
                  <a:spcPts val="900"/>
                </a:spcAft>
                <a:buFont typeface="Arial" panose="020B0604020202020204" pitchFamily="34" charset="0"/>
                <a:buChar char="•"/>
              </a:pPr>
              <a:r>
                <a:rPr lang="en-US" sz="1000" dirty="0" err="1">
                  <a:solidFill>
                    <a:prstClr val="white"/>
                  </a:solidFill>
                  <a:latin typeface="Calibri" panose="020F0502020204030204" pitchFamily="34" charset="0"/>
                  <a:cs typeface="Calibri" panose="020F0502020204030204" pitchFamily="34" charset="0"/>
                </a:rPr>
                <a:t>ddffttt</a:t>
              </a:r>
              <a:r>
                <a:rPr lang="en-US" sz="1000" dirty="0">
                  <a:solidFill>
                    <a:prstClr val="white"/>
                  </a:solidFill>
                  <a:latin typeface="Calibri" panose="020F0502020204030204" pitchFamily="34" charset="0"/>
                  <a:cs typeface="Calibri" panose="020F0502020204030204" pitchFamily="34" charset="0"/>
                </a:rPr>
                <a:t> where dd is the wind direction in 10s of degrees, ff is the win speed in knots and </a:t>
              </a:r>
              <a:r>
                <a:rPr lang="en-US" sz="1000" dirty="0" err="1">
                  <a:solidFill>
                    <a:prstClr val="white"/>
                  </a:solidFill>
                  <a:latin typeface="Calibri" panose="020F0502020204030204" pitchFamily="34" charset="0"/>
                  <a:cs typeface="Calibri" panose="020F0502020204030204" pitchFamily="34" charset="0"/>
                </a:rPr>
                <a:t>ttt</a:t>
              </a:r>
              <a:r>
                <a:rPr lang="en-US" sz="1000" dirty="0">
                  <a:solidFill>
                    <a:prstClr val="white"/>
                  </a:solidFill>
                  <a:latin typeface="Calibri" panose="020F0502020204030204" pitchFamily="34" charset="0"/>
                  <a:cs typeface="Calibri" panose="020F0502020204030204" pitchFamily="34" charset="0"/>
                </a:rPr>
                <a:t> is the temperature in Celsius.</a:t>
              </a:r>
            </a:p>
          </p:txBody>
        </p:sp>
      </p:grpSp>
      <p:sp>
        <p:nvSpPr>
          <p:cNvPr id="10" name="Rectangle 9">
            <a:extLst>
              <a:ext uri="{FF2B5EF4-FFF2-40B4-BE49-F238E27FC236}">
                <a16:creationId xmlns:a16="http://schemas.microsoft.com/office/drawing/2014/main" id="{0AA5215E-36C5-5045-BEC8-9EFB7AA7A556}"/>
              </a:ext>
            </a:extLst>
          </p:cNvPr>
          <p:cNvSpPr/>
          <p:nvPr/>
        </p:nvSpPr>
        <p:spPr>
          <a:xfrm>
            <a:off x="5897520" y="1577677"/>
            <a:ext cx="506940" cy="12112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073A1D4-653E-C443-AA53-2FE032413C9B}"/>
              </a:ext>
            </a:extLst>
          </p:cNvPr>
          <p:cNvCxnSpPr>
            <a:cxnSpLocks/>
          </p:cNvCxnSpPr>
          <p:nvPr/>
        </p:nvCxnSpPr>
        <p:spPr>
          <a:xfrm>
            <a:off x="5182820" y="1808225"/>
            <a:ext cx="61082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Map&#10;&#10;Description automatically generated">
            <a:extLst>
              <a:ext uri="{FF2B5EF4-FFF2-40B4-BE49-F238E27FC236}">
                <a16:creationId xmlns:a16="http://schemas.microsoft.com/office/drawing/2014/main" id="{ED0AA86E-6976-444E-9E69-63A619773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59" y="1197405"/>
            <a:ext cx="5010433" cy="3512215"/>
          </a:xfrm>
          <a:prstGeom prst="rect">
            <a:avLst/>
          </a:prstGeom>
        </p:spPr>
      </p:pic>
      <p:pic>
        <p:nvPicPr>
          <p:cNvPr id="13" name="Picture 12" descr="Map&#10;&#10;Description automatically generated">
            <a:extLst>
              <a:ext uri="{FF2B5EF4-FFF2-40B4-BE49-F238E27FC236}">
                <a16:creationId xmlns:a16="http://schemas.microsoft.com/office/drawing/2014/main" id="{338F1430-861C-E547-A510-613F028DA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180" y="0"/>
            <a:ext cx="2844240" cy="2460560"/>
          </a:xfrm>
          <a:prstGeom prst="rect">
            <a:avLst/>
          </a:prstGeom>
        </p:spPr>
      </p:pic>
      <p:pic>
        <p:nvPicPr>
          <p:cNvPr id="15" name="Picture 14" descr="Map&#10;&#10;Description automatically generated">
            <a:extLst>
              <a:ext uri="{FF2B5EF4-FFF2-40B4-BE49-F238E27FC236}">
                <a16:creationId xmlns:a16="http://schemas.microsoft.com/office/drawing/2014/main" id="{E7E87E0A-83BF-8549-8352-356DBB49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496" y="2469830"/>
            <a:ext cx="2815607" cy="2460560"/>
          </a:xfrm>
          <a:prstGeom prst="rect">
            <a:avLst/>
          </a:prstGeom>
        </p:spPr>
      </p:pic>
      <p:pic>
        <p:nvPicPr>
          <p:cNvPr id="22" name="Picture 21" descr="Chart, scatter chart&#10;&#10;Description automatically generated">
            <a:extLst>
              <a:ext uri="{FF2B5EF4-FFF2-40B4-BE49-F238E27FC236}">
                <a16:creationId xmlns:a16="http://schemas.microsoft.com/office/drawing/2014/main" id="{8150EEC1-6A2D-3B40-87E6-139F0EAC19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434" y="-16823"/>
            <a:ext cx="2732258" cy="2477383"/>
          </a:xfrm>
          <a:prstGeom prst="rect">
            <a:avLst/>
          </a:prstGeom>
        </p:spPr>
      </p:pic>
      <p:pic>
        <p:nvPicPr>
          <p:cNvPr id="19" name="Picture 18" descr="Text&#10;&#10;Description automatically generated">
            <a:extLst>
              <a:ext uri="{FF2B5EF4-FFF2-40B4-BE49-F238E27FC236}">
                <a16:creationId xmlns:a16="http://schemas.microsoft.com/office/drawing/2014/main" id="{74DAD65A-FC5D-D04F-8518-090416E725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324" y="1577676"/>
            <a:ext cx="2706368" cy="3565823"/>
          </a:xfrm>
          <a:prstGeom prst="rect">
            <a:avLst/>
          </a:prstGeom>
        </p:spPr>
      </p:pic>
    </p:spTree>
    <p:extLst>
      <p:ext uri="{BB962C8B-B14F-4D97-AF65-F5344CB8AC3E}">
        <p14:creationId xmlns:p14="http://schemas.microsoft.com/office/powerpoint/2010/main" val="35596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4428445" cy="610820"/>
          </a:xfrm>
        </p:spPr>
        <p:txBody>
          <a:bodyPr>
            <a:normAutofit fontScale="90000"/>
          </a:bodyPr>
          <a:lstStyle/>
          <a:p>
            <a:pPr algn="l"/>
            <a:r>
              <a:rPr lang="en-US" dirty="0">
                <a:solidFill>
                  <a:schemeClr val="bg1"/>
                </a:solidFill>
              </a:rPr>
              <a:t>Aviation Weather Center Forecasting Tools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Aviation Forecast Discussions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Every WFO is required to write an Aviation Area Forecast Discussion (Aviation AFD) describing the forecast meteorological conditions and impact on aviation operations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Typically will mention nuances between TAF sites and certainty with respect to forecast conditions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AWC page is a one-stop-shop for each WFOs’ Aviation discussions</a:t>
              </a:r>
            </a:p>
          </p:txBody>
        </p:sp>
      </p:grpSp>
      <p:pic>
        <p:nvPicPr>
          <p:cNvPr id="11" name="Picture 10" descr="Map&#10;&#10;Description automatically generated">
            <a:extLst>
              <a:ext uri="{FF2B5EF4-FFF2-40B4-BE49-F238E27FC236}">
                <a16:creationId xmlns:a16="http://schemas.microsoft.com/office/drawing/2014/main" id="{6BB58D57-0DDA-9442-BCAA-73F6E5124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139" y="1161914"/>
            <a:ext cx="3618095" cy="4008876"/>
          </a:xfrm>
          <a:prstGeom prst="rect">
            <a:avLst/>
          </a:prstGeom>
        </p:spPr>
      </p:pic>
    </p:spTree>
    <p:extLst>
      <p:ext uri="{BB962C8B-B14F-4D97-AF65-F5344CB8AC3E}">
        <p14:creationId xmlns:p14="http://schemas.microsoft.com/office/powerpoint/2010/main" val="3778305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Forecasting</a:t>
            </a:r>
            <a:endParaRPr lang="en-US" dirty="0"/>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296260" y="342261"/>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General Forecasting Tools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Surface Observations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Upper Air Observations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Radar/Satellite Trends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Numerical Weather Prediction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Model Output Statistics (MOS)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Probabilistic Data</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TAF Monitoring</a:t>
              </a:r>
              <a:endParaRPr lang="en-US" sz="1650" dirty="0">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423CE456-3411-D440-8F7C-A791F469D7D4}"/>
              </a:ext>
            </a:extLst>
          </p:cNvPr>
          <p:cNvPicPr>
            <a:picLocks noChangeAspect="1"/>
          </p:cNvPicPr>
          <p:nvPr/>
        </p:nvPicPr>
        <p:blipFill>
          <a:blip r:embed="rId2"/>
          <a:stretch>
            <a:fillRect/>
          </a:stretch>
        </p:blipFill>
        <p:spPr>
          <a:xfrm>
            <a:off x="3655771" y="1470945"/>
            <a:ext cx="5488230" cy="2572607"/>
          </a:xfrm>
          <a:prstGeom prst="rect">
            <a:avLst/>
          </a:prstGeom>
        </p:spPr>
      </p:pic>
    </p:spTree>
    <p:extLst>
      <p:ext uri="{BB962C8B-B14F-4D97-AF65-F5344CB8AC3E}">
        <p14:creationId xmlns:p14="http://schemas.microsoft.com/office/powerpoint/2010/main" val="166117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chemeClr val="bg1"/>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2"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Upper Air Observations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Closest upper air locations are Detroit  (KDTX) and Gaylord (KAPX)</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Weather balloons launched twice daily (12Z and 00Z), but additional releases can be authorized as needed (usually at 06Z or 18Z), especially when severe weather is imminent</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Balloons launched with an instrument (radiosonde) that measures temperature, pressure, humidity, and wind speed/direction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Gives a sample of the conditions above the surface, inputs for weather models</a:t>
              </a:r>
            </a:p>
            <a:p>
              <a:pPr marL="214313" indent="-214313">
                <a:spcAft>
                  <a:spcPts val="900"/>
                </a:spcAft>
                <a:buFont typeface="Arial" panose="020B0604020202020204" pitchFamily="34" charset="0"/>
                <a:buChar char="•"/>
              </a:pPr>
              <a:endParaRPr lang="en-US" sz="1650" dirty="0">
                <a:solidFill>
                  <a:prstClr val="white"/>
                </a:solidFill>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endParaRPr lang="en-US" sz="1650" dirty="0">
                <a:latin typeface="Calibri" panose="020F0502020204030204" pitchFamily="34" charset="0"/>
                <a:cs typeface="Calibri" panose="020F0502020204030204" pitchFamily="34" charset="0"/>
              </a:endParaRPr>
            </a:p>
          </p:txBody>
        </p:sp>
      </p:grpSp>
      <p:pic>
        <p:nvPicPr>
          <p:cNvPr id="4098" name="Picture 2">
            <a:extLst>
              <a:ext uri="{FF2B5EF4-FFF2-40B4-BE49-F238E27FC236}">
                <a16:creationId xmlns:a16="http://schemas.microsoft.com/office/drawing/2014/main" id="{B755D97E-6096-4441-BA3D-381365B33B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50110"/>
            <a:ext cx="4850390" cy="3394959"/>
          </a:xfrm>
          <a:prstGeom prst="rect">
            <a:avLst/>
          </a:prstGeom>
          <a:solidFill>
            <a:schemeClr val="bg1"/>
          </a:solidFill>
        </p:spPr>
      </p:pic>
    </p:spTree>
    <p:extLst>
      <p:ext uri="{BB962C8B-B14F-4D97-AF65-F5344CB8AC3E}">
        <p14:creationId xmlns:p14="http://schemas.microsoft.com/office/powerpoint/2010/main" val="3650681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Radar</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WSR-88D Radars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Terminal Doppler Radars (TDWR)</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Detroit, Cleveland, O’Hare</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Mosaic or site-specific (WSR-88D KDTX)</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Need to change menu to Radar Station Products from Upper left icon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Reflectivity (see right)</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Precipitation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Velocity (above surface wind/direction)</a:t>
              </a:r>
            </a:p>
            <a:p>
              <a:pPr>
                <a:spcAft>
                  <a:spcPts val="900"/>
                </a:spcAft>
              </a:pPr>
              <a:r>
                <a:rPr lang="en-US" sz="1650" dirty="0">
                  <a:solidFill>
                    <a:prstClr val="white"/>
                  </a:solidFill>
                  <a:latin typeface="Calibri" panose="020F0502020204030204" pitchFamily="34" charset="0"/>
                  <a:cs typeface="Calibri" panose="020F0502020204030204" pitchFamily="34" charset="0"/>
                </a:rPr>
                <a:t>https://</a:t>
              </a:r>
              <a:r>
                <a:rPr lang="en-US" sz="1650" dirty="0" err="1">
                  <a:solidFill>
                    <a:prstClr val="white"/>
                  </a:solidFill>
                  <a:latin typeface="Calibri" panose="020F0502020204030204" pitchFamily="34" charset="0"/>
                  <a:cs typeface="Calibri" panose="020F0502020204030204" pitchFamily="34" charset="0"/>
                </a:rPr>
                <a:t>radar.weather.gov</a:t>
              </a:r>
              <a:endParaRPr lang="en-US" sz="1650" dirty="0">
                <a:solidFill>
                  <a:prstClr val="white"/>
                </a:solidFill>
                <a:latin typeface="Calibri" panose="020F0502020204030204" pitchFamily="34" charset="0"/>
                <a:cs typeface="Calibri" panose="020F0502020204030204" pitchFamily="34" charset="0"/>
              </a:endParaRPr>
            </a:p>
          </p:txBody>
        </p:sp>
      </p:grpSp>
      <p:pic>
        <p:nvPicPr>
          <p:cNvPr id="14" name="Picture 13" descr="Map&#10;&#10;Description automatically generated">
            <a:extLst>
              <a:ext uri="{FF2B5EF4-FFF2-40B4-BE49-F238E27FC236}">
                <a16:creationId xmlns:a16="http://schemas.microsoft.com/office/drawing/2014/main" id="{EBBC28DD-6129-B241-BE7C-7518B93A50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4790" y="1228452"/>
            <a:ext cx="4805321" cy="3032235"/>
          </a:xfrm>
          <a:prstGeom prst="rect">
            <a:avLst/>
          </a:prstGeom>
        </p:spPr>
      </p:pic>
      <p:sp>
        <p:nvSpPr>
          <p:cNvPr id="15" name="Rectangle 14">
            <a:extLst>
              <a:ext uri="{FF2B5EF4-FFF2-40B4-BE49-F238E27FC236}">
                <a16:creationId xmlns:a16="http://schemas.microsoft.com/office/drawing/2014/main" id="{F1454B33-2C41-044D-97EF-BAF6A2B9F707}"/>
              </a:ext>
            </a:extLst>
          </p:cNvPr>
          <p:cNvSpPr/>
          <p:nvPr/>
        </p:nvSpPr>
        <p:spPr>
          <a:xfrm>
            <a:off x="4184790" y="1502815"/>
            <a:ext cx="387210" cy="1527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40898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Echo Tops</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Radar</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Not many forecast graphics or guidance available for predicting cloud top heights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NWS radars can detect the edges of clouds (called Echo Tops), but this is a current state, not a forecast</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Available as a layer via the same NWS radar page</a:t>
              </a:r>
            </a:p>
          </p:txBody>
        </p:sp>
      </p:grpSp>
      <p:pic>
        <p:nvPicPr>
          <p:cNvPr id="4" name="Picture 3" descr="Map&#10;&#10;Description automatically generated">
            <a:extLst>
              <a:ext uri="{FF2B5EF4-FFF2-40B4-BE49-F238E27FC236}">
                <a16:creationId xmlns:a16="http://schemas.microsoft.com/office/drawing/2014/main" id="{B4AA137E-1995-0A4A-A689-1A0762022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605" y="1044700"/>
            <a:ext cx="3929429" cy="4098800"/>
          </a:xfrm>
          <a:prstGeom prst="rect">
            <a:avLst/>
          </a:prstGeom>
        </p:spPr>
      </p:pic>
      <p:sp>
        <p:nvSpPr>
          <p:cNvPr id="10" name="Rectangle 9">
            <a:extLst>
              <a:ext uri="{FF2B5EF4-FFF2-40B4-BE49-F238E27FC236}">
                <a16:creationId xmlns:a16="http://schemas.microsoft.com/office/drawing/2014/main" id="{0EDD9889-5BFE-3545-9C85-4E2FC38C6748}"/>
              </a:ext>
            </a:extLst>
          </p:cNvPr>
          <p:cNvSpPr/>
          <p:nvPr/>
        </p:nvSpPr>
        <p:spPr>
          <a:xfrm>
            <a:off x="4765605" y="2571750"/>
            <a:ext cx="1486150" cy="2543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2475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close-up of the earth&#10;&#10;Description automatically generated with medium confidence">
            <a:extLst>
              <a:ext uri="{FF2B5EF4-FFF2-40B4-BE49-F238E27FC236}">
                <a16:creationId xmlns:a16="http://schemas.microsoft.com/office/drawing/2014/main" id="{0DB1B6D6-DF86-1847-B020-9792F8D94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1044700"/>
            <a:ext cx="8572500" cy="5143500"/>
          </a:xfrm>
          <a:prstGeom prst="rect">
            <a:avLst/>
          </a:prstGeom>
        </p:spPr>
      </p:pic>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Satellite</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Geostationary Earth Orbiting Satellite (GOES)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Two identical satellites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One for eastern and one for western North American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Fixed location sampling cloud temperature, water vapor, ice, CO2, ozone, and visible clouds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Composite imagery (blend of multiple channels) can help discern mixed cloud levels and fog (or low stratus)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GOES now include lightning detection</a:t>
              </a:r>
            </a:p>
            <a:p>
              <a:pPr marL="214313" indent="-214313">
                <a:spcAft>
                  <a:spcPts val="900"/>
                </a:spcAft>
                <a:buFont typeface="Arial" panose="020B0604020202020204" pitchFamily="34" charset="0"/>
                <a:buChar char="•"/>
              </a:pPr>
              <a:endParaRPr lang="en-US" sz="1650" dirty="0">
                <a:solidFill>
                  <a:prstClr val="white"/>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01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NWS Aviation Divisions</a:t>
            </a:r>
          </a:p>
        </p:txBody>
      </p:sp>
      <p:sp>
        <p:nvSpPr>
          <p:cNvPr id="3" name="Content Placeholder 2"/>
          <p:cNvSpPr>
            <a:spLocks noGrp="1"/>
          </p:cNvSpPr>
          <p:nvPr>
            <p:ph idx="1"/>
          </p:nvPr>
        </p:nvSpPr>
        <p:spPr>
          <a:xfrm>
            <a:off x="448966" y="1655520"/>
            <a:ext cx="8246070" cy="3487980"/>
          </a:xfrm>
        </p:spPr>
        <p:txBody>
          <a:bodyPr>
            <a:noAutofit/>
          </a:bodyPr>
          <a:lstStyle/>
          <a:p>
            <a:r>
              <a:rPr lang="en-US" sz="1650" dirty="0"/>
              <a:t>Aviation Services Branch – Silver Spring, MD</a:t>
            </a:r>
          </a:p>
          <a:p>
            <a:pPr lvl="1"/>
            <a:r>
              <a:rPr lang="en-US" sz="1650" dirty="0"/>
              <a:t>Oversees the entire NWS aviation program</a:t>
            </a:r>
          </a:p>
          <a:p>
            <a:pPr lvl="1"/>
            <a:r>
              <a:rPr lang="en-US" sz="1650" dirty="0"/>
              <a:t>Main liaison between NWS, FAA, and GA (AOPA)</a:t>
            </a:r>
          </a:p>
          <a:p>
            <a:r>
              <a:rPr lang="en-US" sz="1650" dirty="0"/>
              <a:t>Aviation Weather Center (AWC) – Kansas City, MO</a:t>
            </a:r>
          </a:p>
          <a:p>
            <a:pPr lvl="1"/>
            <a:r>
              <a:rPr lang="en-US" sz="1650" dirty="0"/>
              <a:t>Provides forecasts across the continental US and Caribbean</a:t>
            </a:r>
          </a:p>
          <a:p>
            <a:pPr lvl="1"/>
            <a:r>
              <a:rPr lang="en-US" sz="1650" dirty="0"/>
              <a:t>Area forecasts, AIRMETS, SIGMETS, turbulence, icing, and winds aloft</a:t>
            </a:r>
          </a:p>
          <a:p>
            <a:pPr lvl="1"/>
            <a:r>
              <a:rPr lang="en-US" sz="1650" dirty="0"/>
              <a:t>Operates the ADDS Website</a:t>
            </a:r>
          </a:p>
          <a:p>
            <a:r>
              <a:rPr lang="en-US" sz="1650" dirty="0"/>
              <a:t>Center Weather Service Units (CWSU) – Cleveland Air Route Traffic Control Center</a:t>
            </a:r>
          </a:p>
          <a:p>
            <a:pPr lvl="1"/>
            <a:r>
              <a:rPr lang="en-US" sz="1650" dirty="0"/>
              <a:t>Briefs air traffic controllers and respective TRACON on regional weather conditions</a:t>
            </a:r>
          </a:p>
          <a:p>
            <a:pPr lvl="1"/>
            <a:r>
              <a:rPr lang="en-US" sz="1650" dirty="0"/>
              <a:t>Issues Meteorological Impact Statements and Center Weather Advisories</a:t>
            </a:r>
          </a:p>
          <a:p>
            <a:r>
              <a:rPr lang="en-US" sz="1650" dirty="0"/>
              <a:t>Weather Forecast Offices (WFO) – Detroit</a:t>
            </a:r>
          </a:p>
        </p:txBody>
      </p:sp>
    </p:spTree>
    <p:extLst>
      <p:ext uri="{BB962C8B-B14F-4D97-AF65-F5344CB8AC3E}">
        <p14:creationId xmlns:p14="http://schemas.microsoft.com/office/powerpoint/2010/main" val="1764623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chemeClr val="bg1"/>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Diagram&#10;&#10;Description automatically generated">
            <a:extLst>
              <a:ext uri="{FF2B5EF4-FFF2-40B4-BE49-F238E27FC236}">
                <a16:creationId xmlns:a16="http://schemas.microsoft.com/office/drawing/2014/main" id="{004A6938-B482-FE4D-BB68-437625631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700"/>
            <a:ext cx="5039651" cy="3897330"/>
          </a:xfrm>
          <a:prstGeom prst="rect">
            <a:avLst/>
          </a:prstGeom>
        </p:spPr>
      </p:pic>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Numerical Weather Prediction</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Models process a massive amount of observation data (surface and upper air) then run complex equations to produce a numerical solution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Covers different timescales, geographic areas, and spatial resolutions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Some better resolve large scale changes (e.g. flight level winds) while others are more advantageous for smaller scale processes (e.g. thunderstorm initiation)</a:t>
              </a:r>
              <a:endParaRPr lang="en-US" sz="165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83590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chemeClr val="bg1"/>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Numerical Weather Prediction</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Medium to Long Range Models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NAM</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GFS/</a:t>
              </a:r>
              <a:r>
                <a:rPr lang="en-US" sz="1650" u="sng" dirty="0">
                  <a:solidFill>
                    <a:prstClr val="white"/>
                  </a:solidFill>
                  <a:latin typeface="Calibri" panose="020F0502020204030204" pitchFamily="34" charset="0"/>
                  <a:cs typeface="Calibri" panose="020F0502020204030204" pitchFamily="34" charset="0"/>
                </a:rPr>
                <a:t>GEFS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ECMWF/</a:t>
              </a:r>
              <a:r>
                <a:rPr lang="en-US" sz="1650" u="sng" dirty="0">
                  <a:solidFill>
                    <a:prstClr val="white"/>
                  </a:solidFill>
                  <a:latin typeface="Calibri" panose="020F0502020204030204" pitchFamily="34" charset="0"/>
                  <a:cs typeface="Calibri" panose="020F0502020204030204" pitchFamily="34" charset="0"/>
                </a:rPr>
                <a:t>EPS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Canadian (CMC, RGEM)/</a:t>
              </a:r>
              <a:r>
                <a:rPr lang="en-US" sz="1650" u="sng" dirty="0">
                  <a:solidFill>
                    <a:prstClr val="white"/>
                  </a:solidFill>
                  <a:latin typeface="Calibri" panose="020F0502020204030204" pitchFamily="34" charset="0"/>
                  <a:cs typeface="Calibri" panose="020F0502020204030204" pitchFamily="34" charset="0"/>
                </a:rPr>
                <a:t>GEPS</a:t>
              </a:r>
              <a:endParaRPr lang="en-US" sz="1650" dirty="0">
                <a:solidFill>
                  <a:prstClr val="white"/>
                </a:solidFill>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High-Resolution Short-Range Models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RAP/HRRR</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ARW</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FV3</a:t>
              </a:r>
            </a:p>
          </p:txBody>
        </p:sp>
      </p:grpSp>
      <p:pic>
        <p:nvPicPr>
          <p:cNvPr id="11" name="Picture 10" descr="Chart, histogram&#10;&#10;Description automatically generated">
            <a:extLst>
              <a:ext uri="{FF2B5EF4-FFF2-40B4-BE49-F238E27FC236}">
                <a16:creationId xmlns:a16="http://schemas.microsoft.com/office/drawing/2014/main" id="{33686210-52CD-B64C-A73D-6C3941EF2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8" y="1299728"/>
            <a:ext cx="4835712" cy="3740714"/>
          </a:xfrm>
          <a:prstGeom prst="rect">
            <a:avLst/>
          </a:prstGeom>
        </p:spPr>
      </p:pic>
    </p:spTree>
    <p:extLst>
      <p:ext uri="{BB962C8B-B14F-4D97-AF65-F5344CB8AC3E}">
        <p14:creationId xmlns:p14="http://schemas.microsoft.com/office/powerpoint/2010/main" val="1624166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11CB2599-84A2-ED41-A740-EF4C6F411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407" y="1193800"/>
            <a:ext cx="3942439" cy="2410068"/>
          </a:xfrm>
          <a:prstGeom prst="rect">
            <a:avLst/>
          </a:prstGeom>
        </p:spPr>
      </p:pic>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prstClr val="white"/>
                  </a:solidFill>
                  <a:latin typeface="Calibri" panose="020F0502020204030204" pitchFamily="34" charset="0"/>
                  <a:cs typeface="Calibri" panose="020F0502020204030204" pitchFamily="34" charset="0"/>
                </a:rPr>
                <a:t>Model Output Statistics</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Model Output Statistics (MOS) is a type of statistical post-processing</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Objectively interprets model output based on historical sample to better predict large-scale events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Corrects for certain model biases and accounts for some local effects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Predictors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NWP Model Forecasts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Prior Observations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Geoclimatic Data</a:t>
              </a:r>
            </a:p>
          </p:txBody>
        </p:sp>
      </p:grpSp>
      <p:pic>
        <p:nvPicPr>
          <p:cNvPr id="10" name="Picture 9" descr="Graphical user interface, table&#10;&#10;Description automatically generated">
            <a:extLst>
              <a:ext uri="{FF2B5EF4-FFF2-40B4-BE49-F238E27FC236}">
                <a16:creationId xmlns:a16="http://schemas.microsoft.com/office/drawing/2014/main" id="{7D931123-F3FF-984C-855A-DE0CAD0D9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1193800"/>
            <a:ext cx="3302000" cy="3949700"/>
          </a:xfrm>
          <a:prstGeom prst="rect">
            <a:avLst/>
          </a:prstGeom>
        </p:spPr>
      </p:pic>
    </p:spTree>
    <p:extLst>
      <p:ext uri="{BB962C8B-B14F-4D97-AF65-F5344CB8AC3E}">
        <p14:creationId xmlns:p14="http://schemas.microsoft.com/office/powerpoint/2010/main" val="37204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Chart&#10;&#10;Description automatically generated with medium confidence">
            <a:extLst>
              <a:ext uri="{FF2B5EF4-FFF2-40B4-BE49-F238E27FC236}">
                <a16:creationId xmlns:a16="http://schemas.microsoft.com/office/drawing/2014/main" id="{6D75606F-E51C-C143-8072-5B20AA3B6672}"/>
              </a:ext>
            </a:extLst>
          </p:cNvPr>
          <p:cNvPicPr>
            <a:picLocks noChangeAspect="1"/>
          </p:cNvPicPr>
          <p:nvPr/>
        </p:nvPicPr>
        <p:blipFill rotWithShape="1">
          <a:blip r:embed="rId3">
            <a:extLst>
              <a:ext uri="{28A0092B-C50C-407E-A947-70E740481C1C}">
                <a14:useLocalDpi xmlns:a14="http://schemas.microsoft.com/office/drawing/2010/main" val="0"/>
              </a:ext>
            </a:extLst>
          </a:blip>
          <a:srcRect t="27761" b="35195"/>
          <a:stretch/>
        </p:blipFill>
        <p:spPr>
          <a:xfrm>
            <a:off x="-1" y="898603"/>
            <a:ext cx="4877411" cy="4417036"/>
          </a:xfrm>
          <a:prstGeom prst="rect">
            <a:avLst/>
          </a:prstGeom>
        </p:spPr>
      </p:pic>
      <p:sp>
        <p:nvSpPr>
          <p:cNvPr id="2" name="Title 1"/>
          <p:cNvSpPr>
            <a:spLocks noGrp="1"/>
          </p:cNvSpPr>
          <p:nvPr>
            <p:ph type="title"/>
          </p:nvPr>
        </p:nvSpPr>
        <p:spPr/>
        <p:txBody>
          <a:bodyPr>
            <a:normAutofit fontScale="90000"/>
          </a:bodyPr>
          <a:lstStyle/>
          <a:p>
            <a:pPr algn="l"/>
            <a:r>
              <a:rPr lang="en-US" dirty="0">
                <a:solidFill>
                  <a:schemeClr val="bg1"/>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487741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Probabilistic Data</a:t>
              </a:r>
            </a:p>
            <a:p>
              <a:pPr marL="214313" indent="-214313">
                <a:spcAft>
                  <a:spcPts val="900"/>
                </a:spcAft>
                <a:buFont typeface="Arial" panose="020B0604020202020204" pitchFamily="34" charset="0"/>
                <a:buChar char="•"/>
              </a:pPr>
              <a:r>
                <a:rPr lang="en-US" sz="1650" dirty="0"/>
                <a:t>GFS-LAMP (Localized Aviation MOS Program) guidance is currently available every hour</a:t>
              </a:r>
            </a:p>
            <a:p>
              <a:pPr marL="214313" indent="-214313">
                <a:spcAft>
                  <a:spcPts val="900"/>
                </a:spcAft>
                <a:buFont typeface="Arial" panose="020B0604020202020204" pitchFamily="34" charset="0"/>
                <a:buChar char="•"/>
              </a:pPr>
              <a:r>
                <a:rPr lang="en-US" sz="1650" dirty="0"/>
                <a:t>Provides guidance for over 2000 stations</a:t>
              </a:r>
            </a:p>
            <a:p>
              <a:pPr marL="214313" indent="-214313">
                <a:spcAft>
                  <a:spcPts val="900"/>
                </a:spcAft>
                <a:buFont typeface="Arial" panose="020B0604020202020204" pitchFamily="34" charset="0"/>
                <a:buChar char="•"/>
              </a:pPr>
              <a:r>
                <a:rPr lang="en-US" sz="1650" dirty="0"/>
                <a:t>Generates probabilistic and conditional forecasts for aviation weather elements (e.g. ceiling height and visibility)</a:t>
              </a:r>
            </a:p>
            <a:p>
              <a:pPr marL="214313" indent="-214313">
                <a:spcAft>
                  <a:spcPts val="900"/>
                </a:spcAft>
                <a:buFont typeface="Arial" panose="020B0604020202020204" pitchFamily="34" charset="0"/>
                <a:buChar char="•"/>
              </a:pPr>
              <a:r>
                <a:rPr lang="en-US" sz="1650" dirty="0"/>
                <a:t>Best-category forecasts are derived from these probabilities and associated thresholds</a:t>
              </a:r>
            </a:p>
          </p:txBody>
        </p:sp>
      </p:grpSp>
      <p:pic>
        <p:nvPicPr>
          <p:cNvPr id="14" name="Picture 13" descr="Chart, histogram&#10;&#10;Description automatically generated">
            <a:extLst>
              <a:ext uri="{FF2B5EF4-FFF2-40B4-BE49-F238E27FC236}">
                <a16:creationId xmlns:a16="http://schemas.microsoft.com/office/drawing/2014/main" id="{FE2668F1-6173-D441-A452-57F035636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4795"/>
            <a:ext cx="4877410" cy="1380203"/>
          </a:xfrm>
          <a:prstGeom prst="rect">
            <a:avLst/>
          </a:prstGeom>
        </p:spPr>
      </p:pic>
    </p:spTree>
    <p:extLst>
      <p:ext uri="{BB962C8B-B14F-4D97-AF65-F5344CB8AC3E}">
        <p14:creationId xmlns:p14="http://schemas.microsoft.com/office/powerpoint/2010/main" val="9393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959" y="433880"/>
            <a:ext cx="4686075" cy="610820"/>
          </a:xfrm>
        </p:spPr>
        <p:txBody>
          <a:bodyPr>
            <a:normAutofit fontScale="90000"/>
          </a:bodyPr>
          <a:lstStyle/>
          <a:p>
            <a:r>
              <a:rPr lang="en-US" dirty="0">
                <a:solidFill>
                  <a:schemeClr val="tx2"/>
                </a:solidFill>
              </a:rPr>
              <a:t>Aviation Forecasting</a:t>
            </a:r>
          </a:p>
        </p:txBody>
      </p:sp>
      <p:sp>
        <p:nvSpPr>
          <p:cNvPr id="6" name="Rectangle 5">
            <a:extLst>
              <a:ext uri="{FF2B5EF4-FFF2-40B4-BE49-F238E27FC236}">
                <a16:creationId xmlns:a16="http://schemas.microsoft.com/office/drawing/2014/main" id="{EBB28BBB-1292-D846-9990-C92808AB3B2F}"/>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Text Group">
            <a:extLst>
              <a:ext uri="{FF2B5EF4-FFF2-40B4-BE49-F238E27FC236}">
                <a16:creationId xmlns:a16="http://schemas.microsoft.com/office/drawing/2014/main" id="{5E4BD4A6-32FD-284D-A2CF-D56029534755}"/>
              </a:ext>
            </a:extLst>
          </p:cNvPr>
          <p:cNvGrpSpPr/>
          <p:nvPr/>
        </p:nvGrpSpPr>
        <p:grpSpPr>
          <a:xfrm>
            <a:off x="0" y="255929"/>
            <a:ext cx="3939051" cy="4458978"/>
            <a:chOff x="69020" y="1136755"/>
            <a:chExt cx="9952957" cy="4091366"/>
          </a:xfrm>
        </p:grpSpPr>
        <p:sp>
          <p:nvSpPr>
            <p:cNvPr id="8" name="White Line">
              <a:extLst>
                <a:ext uri="{FF2B5EF4-FFF2-40B4-BE49-F238E27FC236}">
                  <a16:creationId xmlns:a16="http://schemas.microsoft.com/office/drawing/2014/main" id="{67C646DE-47E1-2E4F-9EB6-1B8AA3D0B286}"/>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Background">
              <a:extLst>
                <a:ext uri="{FF2B5EF4-FFF2-40B4-BE49-F238E27FC236}">
                  <a16:creationId xmlns:a16="http://schemas.microsoft.com/office/drawing/2014/main" id="{42636846-E3B7-0442-A48B-1499A8249562}"/>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TAF Monitoring</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AVNFPS is the primary monitoring application WFO aviation meteorologists use to compare current METARs to TAFs in effect</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Alerts forecasters when the current flight category (based on latest METAR) doesn’t align with the current TAF</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Also applies for wind speed, direction, LLWS, current weather, and lightning presence</a:t>
              </a:r>
            </a:p>
            <a:p>
              <a:pPr marL="214313" indent="-214313">
                <a:spcAft>
                  <a:spcPts val="900"/>
                </a:spcAft>
                <a:buFont typeface="Arial" panose="020B0604020202020204" pitchFamily="34" charset="0"/>
                <a:buChar char="•"/>
              </a:pPr>
              <a:endParaRPr lang="en-US" sz="1650" dirty="0">
                <a:latin typeface="Calibri" panose="020F0502020204030204" pitchFamily="34" charset="0"/>
                <a:cs typeface="Calibri" panose="020F0502020204030204" pitchFamily="34" charset="0"/>
              </a:endParaRPr>
            </a:p>
          </p:txBody>
        </p:sp>
      </p:grpSp>
      <p:pic>
        <p:nvPicPr>
          <p:cNvPr id="4" name="Picture 3" descr="Graphical user interface, application&#10;&#10;Description automatically generated">
            <a:extLst>
              <a:ext uri="{FF2B5EF4-FFF2-40B4-BE49-F238E27FC236}">
                <a16:creationId xmlns:a16="http://schemas.microsoft.com/office/drawing/2014/main" id="{60799FC7-333E-1A4A-A8D7-045C80BBA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606" y="1467861"/>
            <a:ext cx="4937394" cy="2207778"/>
          </a:xfrm>
          <a:prstGeom prst="rect">
            <a:avLst/>
          </a:prstGeom>
        </p:spPr>
      </p:pic>
    </p:spTree>
    <p:extLst>
      <p:ext uri="{BB962C8B-B14F-4D97-AF65-F5344CB8AC3E}">
        <p14:creationId xmlns:p14="http://schemas.microsoft.com/office/powerpoint/2010/main" val="1936227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rPr>
              <a:t>Questions?</a:t>
            </a:r>
          </a:p>
        </p:txBody>
      </p:sp>
      <p:sp>
        <p:nvSpPr>
          <p:cNvPr id="3" name="Content Placeholder 2"/>
          <p:cNvSpPr>
            <a:spLocks noGrp="1"/>
          </p:cNvSpPr>
          <p:nvPr>
            <p:ph idx="1"/>
          </p:nvPr>
        </p:nvSpPr>
        <p:spPr/>
        <p:txBody>
          <a:bodyPr/>
          <a:lstStyle/>
          <a:p>
            <a:r>
              <a:rPr lang="en-US" dirty="0" err="1"/>
              <a:t>kevin.kacan@noaa.gov</a:t>
            </a:r>
            <a:endParaRPr lang="en-US" dirty="0"/>
          </a:p>
          <a:p>
            <a:endParaRPr lang="en-US" dirty="0"/>
          </a:p>
        </p:txBody>
      </p:sp>
    </p:spTree>
    <p:extLst>
      <p:ext uri="{BB962C8B-B14F-4D97-AF65-F5344CB8AC3E}">
        <p14:creationId xmlns:p14="http://schemas.microsoft.com/office/powerpoint/2010/main" val="2878627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0AE09E14-08DE-034A-83C5-FDD09C373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369" y="551757"/>
            <a:ext cx="5277631" cy="4039985"/>
          </a:xfrm>
          <a:prstGeom prst="rect">
            <a:avLst/>
          </a:prstGeom>
        </p:spPr>
      </p:pic>
      <p:sp>
        <p:nvSpPr>
          <p:cNvPr id="35" name="Rectangle 34"/>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Text Group"/>
          <p:cNvGrpSpPr/>
          <p:nvPr/>
        </p:nvGrpSpPr>
        <p:grpSpPr>
          <a:xfrm>
            <a:off x="0" y="255929"/>
            <a:ext cx="3939051" cy="4458978"/>
            <a:chOff x="69020" y="1136755"/>
            <a:chExt cx="9952957" cy="4091366"/>
          </a:xfrm>
        </p:grpSpPr>
        <p:sp>
          <p:nvSpPr>
            <p:cNvPr id="4" name="White Line"/>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Background"/>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Weather Forecast Office –Detroit</a:t>
              </a:r>
              <a:endParaRPr lang="en-US" sz="2100" dirty="0">
                <a:latin typeface="Calibri" panose="020F0502020204030204" pitchFamily="34" charset="0"/>
                <a:cs typeface="Calibri" panose="020F0502020204030204" pitchFamily="34" charset="0"/>
              </a:endParaRP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One of 122 Weather Forecast Offices (WFOs) across the US</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Staffed 24/7, year-round</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Responsible for 17 counties in Southeast Michigan</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Sole responsibility for issuing watches, warnings, and advisories</a:t>
              </a:r>
            </a:p>
            <a:p>
              <a:pPr marL="671513" lvl="1"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Tornado, Severe Thunderstorm, Winter Storm, Flash Flood, River Flood, Gale, etc.</a:t>
              </a:r>
              <a:endParaRPr lang="en-US" sz="1650" dirty="0">
                <a:latin typeface="Calibri" panose="020F0502020204030204" pitchFamily="34" charset="0"/>
                <a:cs typeface="Calibri" panose="020F0502020204030204" pitchFamily="34" charset="0"/>
              </a:endParaRPr>
            </a:p>
          </p:txBody>
        </p:sp>
      </p:grpSp>
      <p:cxnSp>
        <p:nvCxnSpPr>
          <p:cNvPr id="11" name="Straight Arrow Connector 10">
            <a:extLst>
              <a:ext uri="{FF2B5EF4-FFF2-40B4-BE49-F238E27FC236}">
                <a16:creationId xmlns:a16="http://schemas.microsoft.com/office/drawing/2014/main" id="{9A46D2E9-8A4A-454B-BACB-1A289366A5E3}"/>
              </a:ext>
            </a:extLst>
          </p:cNvPr>
          <p:cNvCxnSpPr>
            <a:cxnSpLocks/>
          </p:cNvCxnSpPr>
          <p:nvPr/>
        </p:nvCxnSpPr>
        <p:spPr>
          <a:xfrm flipH="1">
            <a:off x="7778805" y="1808225"/>
            <a:ext cx="305410" cy="30541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33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Text Group"/>
          <p:cNvGrpSpPr/>
          <p:nvPr/>
        </p:nvGrpSpPr>
        <p:grpSpPr>
          <a:xfrm>
            <a:off x="0" y="255929"/>
            <a:ext cx="7778805" cy="4458978"/>
            <a:chOff x="69020" y="1136755"/>
            <a:chExt cx="9952957" cy="4091366"/>
          </a:xfrm>
        </p:grpSpPr>
        <p:sp>
          <p:nvSpPr>
            <p:cNvPr id="4" name="White Line"/>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Background"/>
            <p:cNvSpPr/>
            <p:nvPr/>
          </p:nvSpPr>
          <p:spPr>
            <a:xfrm>
              <a:off x="69020" y="1325246"/>
              <a:ext cx="9577870" cy="3902875"/>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Weather Forecast Office – Detroit</a:t>
              </a:r>
              <a:endParaRPr lang="en-US" sz="2100" dirty="0">
                <a:latin typeface="Calibri" panose="020F0502020204030204" pitchFamily="34" charset="0"/>
                <a:cs typeface="Calibri" panose="020F0502020204030204" pitchFamily="34" charset="0"/>
              </a:endParaRPr>
            </a:p>
            <a:p>
              <a:pPr marL="215504"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Issues TAFs for 6 Airports</a:t>
              </a:r>
            </a:p>
            <a:p>
              <a:pPr marL="672704" lvl="1"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KDTW, KDET, KYIP, KPTK, KFNT, KMBS</a:t>
              </a:r>
            </a:p>
            <a:p>
              <a:pPr marL="672704" lvl="1"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TAFs issued on the synoptic hours: 00Z, 06Z, 12Z, 18Z</a:t>
              </a:r>
            </a:p>
            <a:p>
              <a:pPr marL="1129904" lvl="2"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Amendments issued when forecasts change</a:t>
              </a:r>
            </a:p>
            <a:p>
              <a:pPr marL="1129904" lvl="2"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KDTW is regularly amended halfway between the synoptic hours</a:t>
              </a:r>
            </a:p>
            <a:p>
              <a:pPr marL="215504" indent="-215504">
                <a:spcAft>
                  <a:spcPts val="900"/>
                </a:spcAft>
                <a:buFont typeface="Arial" panose="020B0604020202020204" pitchFamily="34" charset="0"/>
                <a:buChar char="•"/>
              </a:pPr>
              <a:r>
                <a:rPr lang="en-US" sz="1450" dirty="0">
                  <a:latin typeface="Calibri" panose="020F0502020204030204" pitchFamily="34" charset="0"/>
                  <a:cs typeface="Calibri" panose="020F0502020204030204" pitchFamily="34" charset="0"/>
                </a:rPr>
                <a:t>KDTW TAF prior to June 10</a:t>
              </a:r>
              <a:r>
                <a:rPr lang="en-US" sz="1450" baseline="30000" dirty="0">
                  <a:latin typeface="Calibri" panose="020F0502020204030204" pitchFamily="34" charset="0"/>
                  <a:cs typeface="Calibri" panose="020F0502020204030204" pitchFamily="34" charset="0"/>
                </a:rPr>
                <a:t>th</a:t>
              </a:r>
              <a:r>
                <a:rPr lang="en-US" sz="1450" dirty="0">
                  <a:latin typeface="Calibri" panose="020F0502020204030204" pitchFamily="34" charset="0"/>
                  <a:cs typeface="Calibri" panose="020F0502020204030204" pitchFamily="34" charset="0"/>
                </a:rPr>
                <a:t>, 2020 Wind Event</a:t>
              </a:r>
            </a:p>
            <a:p>
              <a:pPr lvl="1"/>
              <a:r>
                <a:rPr lang="en-US" sz="1450" dirty="0">
                  <a:latin typeface="Calibri" panose="020F0502020204030204" pitchFamily="34" charset="0"/>
                  <a:cs typeface="Calibri" panose="020F0502020204030204" pitchFamily="34" charset="0"/>
                </a:rPr>
                <a:t>KDTW 101952Z 1020/1124 20016G28KT P6SM VCTS BKN040CB OVC060</a:t>
              </a:r>
            </a:p>
            <a:p>
              <a:pPr lvl="1"/>
              <a:r>
                <a:rPr lang="en-US" sz="1450" dirty="0">
                  <a:latin typeface="Calibri" panose="020F0502020204030204" pitchFamily="34" charset="0"/>
                  <a:cs typeface="Calibri" panose="020F0502020204030204" pitchFamily="34" charset="0"/>
                </a:rPr>
                <a:t>       TEMPO 1021/1023 22020G40KT 2SM +TSRA BKN035CB OVC050</a:t>
              </a:r>
            </a:p>
            <a:p>
              <a:pPr lvl="1"/>
              <a:r>
                <a:rPr lang="en-US" sz="1450" dirty="0">
                  <a:latin typeface="Calibri" panose="020F0502020204030204" pitchFamily="34" charset="0"/>
                  <a:cs typeface="Calibri" panose="020F0502020204030204" pitchFamily="34" charset="0"/>
                </a:rPr>
                <a:t>     FM102300 22010KT P6SM SCT035 OVC060</a:t>
              </a:r>
            </a:p>
            <a:p>
              <a:pPr lvl="1"/>
              <a:r>
                <a:rPr lang="en-US" sz="1450" dirty="0">
                  <a:latin typeface="Calibri" panose="020F0502020204030204" pitchFamily="34" charset="0"/>
                  <a:cs typeface="Calibri" panose="020F0502020204030204" pitchFamily="34" charset="0"/>
                </a:rPr>
                <a:t>     FM110100 24018G28KT P6SM SCT035 BKN060</a:t>
              </a:r>
            </a:p>
            <a:p>
              <a:pPr lvl="1"/>
              <a:r>
                <a:rPr lang="en-US" sz="1450" dirty="0">
                  <a:latin typeface="Calibri" panose="020F0502020204030204" pitchFamily="34" charset="0"/>
                  <a:cs typeface="Calibri" panose="020F0502020204030204" pitchFamily="34" charset="0"/>
                </a:rPr>
                <a:t>     FM110500 27015G25KT P6SM BKN028</a:t>
              </a:r>
            </a:p>
            <a:p>
              <a:pPr lvl="1"/>
              <a:r>
                <a:rPr lang="en-US" sz="1450" dirty="0">
                  <a:latin typeface="Calibri" panose="020F0502020204030204" pitchFamily="34" charset="0"/>
                  <a:cs typeface="Calibri" panose="020F0502020204030204" pitchFamily="34" charset="0"/>
                </a:rPr>
                <a:t>     FM111100 25014G22KT P6SM SCT030</a:t>
              </a:r>
            </a:p>
            <a:p>
              <a:pPr lvl="1"/>
              <a:r>
                <a:rPr lang="en-US" sz="1450" dirty="0">
                  <a:latin typeface="Calibri" panose="020F0502020204030204" pitchFamily="34" charset="0"/>
                  <a:cs typeface="Calibri" panose="020F0502020204030204" pitchFamily="34" charset="0"/>
                </a:rPr>
                <a:t>     FM111500 27016G25KT P6SM SKC=</a:t>
              </a:r>
            </a:p>
            <a:p>
              <a:pPr marL="285750" indent="-285750">
                <a:buFont typeface="Arial" panose="020B0604020202020204" pitchFamily="34" charset="0"/>
                <a:buChar char="•"/>
              </a:pPr>
              <a:r>
                <a:rPr lang="en-US" sz="1450" dirty="0">
                  <a:latin typeface="Calibri" panose="020F0502020204030204" pitchFamily="34" charset="0"/>
                  <a:cs typeface="Calibri" panose="020F0502020204030204" pitchFamily="34" charset="0"/>
                </a:rPr>
                <a:t>Aviation Forecast Discussions</a:t>
              </a:r>
            </a:p>
          </p:txBody>
        </p:sp>
      </p:grpSp>
      <p:pic>
        <p:nvPicPr>
          <p:cNvPr id="1029" name="Picture 5" descr="No photo descript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756" y="0"/>
            <a:ext cx="2901736" cy="21763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754" y="2898591"/>
            <a:ext cx="2901737" cy="224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847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77410" cy="5109198"/>
          </a:xfrm>
          <a:prstGeom prst="rect">
            <a:avLst/>
          </a:prstGeom>
        </p:spPr>
      </p:pic>
      <p:sp>
        <p:nvSpPr>
          <p:cNvPr id="11" name="Rectangle 10">
            <a:extLst>
              <a:ext uri="{FF2B5EF4-FFF2-40B4-BE49-F238E27FC236}">
                <a16:creationId xmlns:a16="http://schemas.microsoft.com/office/drawing/2014/main" id="{C66ED791-E25C-7D45-BA91-B7333632F89A}"/>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Text Group">
            <a:extLst>
              <a:ext uri="{FF2B5EF4-FFF2-40B4-BE49-F238E27FC236}">
                <a16:creationId xmlns:a16="http://schemas.microsoft.com/office/drawing/2014/main" id="{4176354B-0DAE-D04A-AAFB-02AF963D95FC}"/>
              </a:ext>
            </a:extLst>
          </p:cNvPr>
          <p:cNvGrpSpPr/>
          <p:nvPr/>
        </p:nvGrpSpPr>
        <p:grpSpPr>
          <a:xfrm>
            <a:off x="4877410" y="255929"/>
            <a:ext cx="3939051" cy="4458978"/>
            <a:chOff x="69020" y="1136755"/>
            <a:chExt cx="9952957" cy="4091366"/>
          </a:xfrm>
        </p:grpSpPr>
        <p:sp>
          <p:nvSpPr>
            <p:cNvPr id="13" name="White Line">
              <a:extLst>
                <a:ext uri="{FF2B5EF4-FFF2-40B4-BE49-F238E27FC236}">
                  <a16:creationId xmlns:a16="http://schemas.microsoft.com/office/drawing/2014/main" id="{0858DB6D-9D8E-F345-8AF6-5A2CC7055449}"/>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Background">
              <a:extLst>
                <a:ext uri="{FF2B5EF4-FFF2-40B4-BE49-F238E27FC236}">
                  <a16:creationId xmlns:a16="http://schemas.microsoft.com/office/drawing/2014/main" id="{C3BB484A-BD6D-7048-B954-B5B1FAE5544D}"/>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D21 Support Page</a:t>
              </a:r>
              <a:endParaRPr lang="en-US" sz="210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Compiled resources specific to both D21 TRACON and NWS Detroit’s 6 TAF sites</a:t>
              </a:r>
            </a:p>
            <a:p>
              <a:pPr marL="214313"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Includes the current aviation forecast discussion, TAFs, probabilistic forecasts, and other aviation resources</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Cleveland CWSU’s Pre-Duty Briefing</a:t>
              </a:r>
            </a:p>
            <a:p>
              <a:pPr marL="671513" lvl="1" indent="-214313">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Daily D21 Decision Support Graphic</a:t>
              </a:r>
            </a:p>
            <a:p>
              <a:pPr>
                <a:spcAft>
                  <a:spcPts val="900"/>
                </a:spcAft>
              </a:pPr>
              <a:r>
                <a:rPr lang="en-US" sz="1650" dirty="0">
                  <a:latin typeface="Calibri" panose="020F0502020204030204" pitchFamily="34" charset="0"/>
                  <a:cs typeface="Calibri" panose="020F0502020204030204" pitchFamily="34" charset="0"/>
                </a:rPr>
                <a:t>https://www.weather.gov/dtx/d21dss</a:t>
              </a:r>
            </a:p>
          </p:txBody>
        </p:sp>
      </p:grpSp>
      <p:sp>
        <p:nvSpPr>
          <p:cNvPr id="17" name="Rectangle 16">
            <a:extLst>
              <a:ext uri="{FF2B5EF4-FFF2-40B4-BE49-F238E27FC236}">
                <a16:creationId xmlns:a16="http://schemas.microsoft.com/office/drawing/2014/main" id="{612DF31B-419F-AB49-AF55-C6E3B9FE0711}"/>
              </a:ext>
            </a:extLst>
          </p:cNvPr>
          <p:cNvSpPr/>
          <p:nvPr/>
        </p:nvSpPr>
        <p:spPr>
          <a:xfrm>
            <a:off x="5031299" y="-932692"/>
            <a:ext cx="609637" cy="30539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95B38B0-6A4D-1540-9B48-3EDDBE79FACE}"/>
              </a:ext>
            </a:extLst>
          </p:cNvPr>
          <p:cNvCxnSpPr>
            <a:cxnSpLocks/>
          </p:cNvCxnSpPr>
          <p:nvPr/>
        </p:nvCxnSpPr>
        <p:spPr>
          <a:xfrm>
            <a:off x="4420479" y="-176940"/>
            <a:ext cx="61082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32CBD2B-F554-BD42-BE2F-4998D39109E2}"/>
              </a:ext>
            </a:extLst>
          </p:cNvPr>
          <p:cNvSpPr/>
          <p:nvPr/>
        </p:nvSpPr>
        <p:spPr>
          <a:xfrm>
            <a:off x="0" y="3487980"/>
            <a:ext cx="4877410" cy="45811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21discussion.jpg">
            <a:extLst>
              <a:ext uri="{FF2B5EF4-FFF2-40B4-BE49-F238E27FC236}">
                <a16:creationId xmlns:a16="http://schemas.microsoft.com/office/drawing/2014/main" id="{AFCE4EA8-2343-624D-BE3B-D4776485B7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85443"/>
            <a:ext cx="4877410" cy="365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3C392DB8-75E4-BA4A-8589-9DB3FCBC8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236" y="648888"/>
            <a:ext cx="5038764" cy="3852453"/>
          </a:xfrm>
          <a:prstGeom prst="rect">
            <a:avLst/>
          </a:prstGeom>
        </p:spPr>
      </p:pic>
      <p:sp>
        <p:nvSpPr>
          <p:cNvPr id="35" name="Rectangle 34"/>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Text Group"/>
          <p:cNvGrpSpPr/>
          <p:nvPr/>
        </p:nvGrpSpPr>
        <p:grpSpPr>
          <a:xfrm>
            <a:off x="0" y="255929"/>
            <a:ext cx="3939051" cy="4458978"/>
            <a:chOff x="69020" y="1136755"/>
            <a:chExt cx="9952957" cy="4091366"/>
          </a:xfrm>
        </p:grpSpPr>
        <p:sp>
          <p:nvSpPr>
            <p:cNvPr id="4" name="White Line"/>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Background"/>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Cleveland CWSU </a:t>
              </a:r>
              <a:endParaRPr lang="en-US" sz="2100" dirty="0">
                <a:latin typeface="Calibri" panose="020F0502020204030204" pitchFamily="34" charset="0"/>
                <a:cs typeface="Calibri" panose="020F0502020204030204" pitchFamily="34" charset="0"/>
              </a:endParaRP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One of 21 Center Weather Service Units (CWSUs) co-located with Air Route Traffic Control Centers (ARTCC)</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Focus on aviation weather for the Cleveland ARTCC, producing tailored forecasts and advisories for thunderstorms, turbulence, icing, and precipitation</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Convey a variety of weather information to on-site air traffic controllers, vital in helping the FAA efficiently and safely route traffic</a:t>
              </a:r>
            </a:p>
            <a:p>
              <a:pPr>
                <a:spcAft>
                  <a:spcPts val="900"/>
                </a:spcAft>
              </a:pPr>
              <a:r>
                <a:rPr lang="en-US" sz="1650" dirty="0">
                  <a:latin typeface="Calibri" panose="020F0502020204030204" pitchFamily="34" charset="0"/>
                  <a:cs typeface="Calibri" panose="020F0502020204030204" pitchFamily="34" charset="0"/>
                </a:rPr>
                <a:t>https://www.weather.gov/zob/ </a:t>
              </a:r>
            </a:p>
          </p:txBody>
        </p:sp>
      </p:grpSp>
      <p:sp>
        <p:nvSpPr>
          <p:cNvPr id="14" name="Rectangle 13">
            <a:extLst>
              <a:ext uri="{FF2B5EF4-FFF2-40B4-BE49-F238E27FC236}">
                <a16:creationId xmlns:a16="http://schemas.microsoft.com/office/drawing/2014/main" id="{887CCE99-5150-BB4D-B7CC-4880E4ABCEE2}"/>
              </a:ext>
            </a:extLst>
          </p:cNvPr>
          <p:cNvSpPr/>
          <p:nvPr/>
        </p:nvSpPr>
        <p:spPr>
          <a:xfrm>
            <a:off x="7626100" y="2175950"/>
            <a:ext cx="609637" cy="30539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793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12FCC12E-4E5B-8949-B40D-B21C114B2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0110"/>
            <a:ext cx="4861781" cy="3793390"/>
          </a:xfrm>
          <a:prstGeom prst="rect">
            <a:avLst/>
          </a:prstGeom>
        </p:spPr>
      </p:pic>
      <p:sp>
        <p:nvSpPr>
          <p:cNvPr id="11" name="Rectangle 10">
            <a:extLst>
              <a:ext uri="{FF2B5EF4-FFF2-40B4-BE49-F238E27FC236}">
                <a16:creationId xmlns:a16="http://schemas.microsoft.com/office/drawing/2014/main" id="{C66ED791-E25C-7D45-BA91-B7333632F89A}"/>
              </a:ext>
            </a:extLst>
          </p:cNvPr>
          <p:cNvSpPr/>
          <p:nvPr/>
        </p:nvSpPr>
        <p:spPr>
          <a:xfrm flipH="1">
            <a:off x="7469275" y="153754"/>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Text Group">
            <a:extLst>
              <a:ext uri="{FF2B5EF4-FFF2-40B4-BE49-F238E27FC236}">
                <a16:creationId xmlns:a16="http://schemas.microsoft.com/office/drawing/2014/main" id="{4176354B-0DAE-D04A-AAFB-02AF963D95FC}"/>
              </a:ext>
            </a:extLst>
          </p:cNvPr>
          <p:cNvGrpSpPr/>
          <p:nvPr/>
        </p:nvGrpSpPr>
        <p:grpSpPr>
          <a:xfrm>
            <a:off x="4877410" y="255929"/>
            <a:ext cx="3939051" cy="4458978"/>
            <a:chOff x="69020" y="1136755"/>
            <a:chExt cx="9952957" cy="4091366"/>
          </a:xfrm>
        </p:grpSpPr>
        <p:sp>
          <p:nvSpPr>
            <p:cNvPr id="13" name="White Line">
              <a:extLst>
                <a:ext uri="{FF2B5EF4-FFF2-40B4-BE49-F238E27FC236}">
                  <a16:creationId xmlns:a16="http://schemas.microsoft.com/office/drawing/2014/main" id="{0858DB6D-9D8E-F345-8AF6-5A2CC7055449}"/>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Background">
              <a:extLst>
                <a:ext uri="{FF2B5EF4-FFF2-40B4-BE49-F238E27FC236}">
                  <a16:creationId xmlns:a16="http://schemas.microsoft.com/office/drawing/2014/main" id="{C3BB484A-BD6D-7048-B954-B5B1FAE5544D}"/>
                </a:ext>
              </a:extLst>
            </p:cNvPr>
            <p:cNvSpPr/>
            <p:nvPr/>
          </p:nvSpPr>
          <p:spPr>
            <a:xfrm>
              <a:off x="69020" y="1325246"/>
              <a:ext cx="9577870" cy="3757908"/>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Calibri" panose="020F0502020204030204" pitchFamily="34" charset="0"/>
                  <a:cs typeface="Calibri" panose="020F0502020204030204" pitchFamily="34" charset="0"/>
                </a:rPr>
                <a:t>Products</a:t>
              </a:r>
              <a:endParaRPr lang="en-US" sz="2100" dirty="0">
                <a:latin typeface="Calibri" panose="020F0502020204030204" pitchFamily="34" charset="0"/>
                <a:cs typeface="Calibri" panose="020F0502020204030204" pitchFamily="34" charset="0"/>
              </a:endParaRP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Issue Meteorological Impact Statements and Central Weather Advisories</a:t>
              </a:r>
            </a:p>
            <a:p>
              <a:pPr marL="672704" lvl="1"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Similar to WFO Severe Warnings</a:t>
              </a:r>
            </a:p>
            <a:p>
              <a:pPr marL="215504"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Pre-Duty Weather Briefings videos created three times daily</a:t>
              </a:r>
            </a:p>
            <a:p>
              <a:pPr marL="672704" lvl="1"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Provide situational awareness for air traffic controllers starting shifts</a:t>
              </a:r>
            </a:p>
            <a:p>
              <a:pPr marL="672704" lvl="1" indent="-215504">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Summarize weather current and forecast FL winds, TAF categories, turbulence, icing, thunderstorms</a:t>
              </a:r>
            </a:p>
            <a:p>
              <a:pPr>
                <a:spcAft>
                  <a:spcPts val="900"/>
                </a:spcAft>
              </a:pPr>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www.weather.gov</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zob</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predutyweatherbriefing</a:t>
              </a:r>
              <a:endParaRPr lang="en-US" sz="1200" dirty="0">
                <a:latin typeface="Calibri" panose="020F0502020204030204" pitchFamily="34" charset="0"/>
                <a:cs typeface="Calibri" panose="020F0502020204030204" pitchFamily="34" charset="0"/>
              </a:endParaRPr>
            </a:p>
          </p:txBody>
        </p:sp>
      </p:grpSp>
      <p:pic>
        <p:nvPicPr>
          <p:cNvPr id="3" name="Picture 2" descr="Graphical user interface&#10;&#10;Description automatically generated with low confidence">
            <a:extLst>
              <a:ext uri="{FF2B5EF4-FFF2-40B4-BE49-F238E27FC236}">
                <a16:creationId xmlns:a16="http://schemas.microsoft.com/office/drawing/2014/main" id="{44916131-A0D7-294A-A652-3C95DB9EC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 y="461356"/>
            <a:ext cx="4889957" cy="3637651"/>
          </a:xfrm>
          <a:prstGeom prst="rect">
            <a:avLst/>
          </a:prstGeom>
        </p:spPr>
      </p:pic>
    </p:spTree>
    <p:extLst>
      <p:ext uri="{BB962C8B-B14F-4D97-AF65-F5344CB8AC3E}">
        <p14:creationId xmlns:p14="http://schemas.microsoft.com/office/powerpoint/2010/main" val="16058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7"/>
          <a:stretch/>
        </p:blipFill>
        <p:spPr bwMode="auto">
          <a:xfrm>
            <a:off x="4534837" y="0"/>
            <a:ext cx="4609164" cy="3392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www.spc.noaa.gov/new/images/Outlook-category-descripti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796"/>
          <a:stretch/>
        </p:blipFill>
        <p:spPr bwMode="auto">
          <a:xfrm>
            <a:off x="4534836" y="3392202"/>
            <a:ext cx="4609164" cy="17512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34837" y="3678383"/>
            <a:ext cx="2304582" cy="1447305"/>
          </a:xfrm>
          <a:prstGeom prst="rect">
            <a:avLst/>
          </a:prstGeom>
          <a:noFill/>
          <a:ln w="63500" cap="flat" cmpd="sng" algn="ctr">
            <a:solidFill>
              <a:srgbClr val="FF0000"/>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4" name="Rectangle 13">
            <a:extLst>
              <a:ext uri="{FF2B5EF4-FFF2-40B4-BE49-F238E27FC236}">
                <a16:creationId xmlns:a16="http://schemas.microsoft.com/office/drawing/2014/main" id="{0556A5E1-3B4B-DD45-BB2F-C478C45442B6}"/>
              </a:ext>
            </a:extLst>
          </p:cNvPr>
          <p:cNvSpPr/>
          <p:nvPr/>
        </p:nvSpPr>
        <p:spPr>
          <a:xfrm flipH="1">
            <a:off x="-64467" y="128470"/>
            <a:ext cx="1745672" cy="514350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Text Group">
            <a:extLst>
              <a:ext uri="{FF2B5EF4-FFF2-40B4-BE49-F238E27FC236}">
                <a16:creationId xmlns:a16="http://schemas.microsoft.com/office/drawing/2014/main" id="{E1BD9994-6CFA-D640-A8AC-A508268659B1}"/>
              </a:ext>
            </a:extLst>
          </p:cNvPr>
          <p:cNvGrpSpPr/>
          <p:nvPr/>
        </p:nvGrpSpPr>
        <p:grpSpPr>
          <a:xfrm>
            <a:off x="0" y="255929"/>
            <a:ext cx="3939051" cy="4458978"/>
            <a:chOff x="69020" y="1136755"/>
            <a:chExt cx="9952957" cy="4091366"/>
          </a:xfrm>
        </p:grpSpPr>
        <p:sp>
          <p:nvSpPr>
            <p:cNvPr id="16" name="White Line">
              <a:extLst>
                <a:ext uri="{FF2B5EF4-FFF2-40B4-BE49-F238E27FC236}">
                  <a16:creationId xmlns:a16="http://schemas.microsoft.com/office/drawing/2014/main" id="{025380CD-BF40-744F-90FB-0E9250ACA274}"/>
                </a:ext>
              </a:extLst>
            </p:cNvPr>
            <p:cNvSpPr/>
            <p:nvPr/>
          </p:nvSpPr>
          <p:spPr>
            <a:xfrm>
              <a:off x="457857" y="1136755"/>
              <a:ext cx="9564120" cy="4091366"/>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Background">
              <a:extLst>
                <a:ext uri="{FF2B5EF4-FFF2-40B4-BE49-F238E27FC236}">
                  <a16:creationId xmlns:a16="http://schemas.microsoft.com/office/drawing/2014/main" id="{F7340292-55E1-7847-A517-63F149CA8193}"/>
                </a:ext>
              </a:extLst>
            </p:cNvPr>
            <p:cNvSpPr/>
            <p:nvPr/>
          </p:nvSpPr>
          <p:spPr>
            <a:xfrm>
              <a:off x="69020" y="1325246"/>
              <a:ext cx="9577870" cy="3706916"/>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342900">
                <a:defRPr/>
              </a:pPr>
              <a:r>
                <a:rPr lang="en-US" sz="2400" b="1" dirty="0">
                  <a:solidFill>
                    <a:prstClr val="white"/>
                  </a:solidFill>
                  <a:latin typeface="Calibri" panose="020F0502020204030204" pitchFamily="34" charset="0"/>
                  <a:ea typeface="Verdana" panose="020B0604030504040204" pitchFamily="34" charset="0"/>
                  <a:cs typeface="Calibri" panose="020F0502020204030204" pitchFamily="34" charset="0"/>
                </a:rPr>
                <a:t>Storm Prediction Center</a:t>
              </a:r>
              <a:endParaRPr lang="en-US" sz="1650" dirty="0">
                <a:latin typeface="Calibri" panose="020F0502020204030204" pitchFamily="34" charset="0"/>
                <a:cs typeface="Calibri" panose="020F0502020204030204" pitchFamily="34" charset="0"/>
              </a:endParaRP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Located in Norman, OK</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Issue national thunderstorm outlooks and mesoscale discussions (MDs)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WFOs coordinate with SPC for Severe Thunderstorm and Tornado Watches</a:t>
              </a:r>
            </a:p>
            <a:p>
              <a:pPr marL="214313" indent="-214313">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SPC MDs/outlooks sometimes impact Convective SIGMETs</a:t>
              </a:r>
            </a:p>
            <a:p>
              <a:pPr>
                <a:spcAft>
                  <a:spcPts val="900"/>
                </a:spcAft>
              </a:pPr>
              <a:r>
                <a:rPr lang="en-US" sz="1650" dirty="0">
                  <a:solidFill>
                    <a:prstClr val="white"/>
                  </a:solidFill>
                  <a:latin typeface="Calibri" panose="020F0502020204030204" pitchFamily="34" charset="0"/>
                  <a:cs typeface="Calibri" panose="020F0502020204030204" pitchFamily="34" charset="0"/>
                </a:rPr>
                <a:t>Most common severe thunderstorm risks for the Great Lakes are:</a:t>
              </a:r>
            </a:p>
            <a:p>
              <a:pPr marL="285750" indent="-285750">
                <a:spcAft>
                  <a:spcPts val="900"/>
                </a:spcAft>
                <a:buFont typeface="Arial" panose="020B0604020202020204" pitchFamily="34" charset="0"/>
                <a:buChar char="•"/>
              </a:pPr>
              <a:r>
                <a:rPr lang="en-US" sz="1650" dirty="0">
                  <a:solidFill>
                    <a:prstClr val="white"/>
                  </a:solidFill>
                  <a:latin typeface="Calibri" panose="020F0502020204030204" pitchFamily="34" charset="0"/>
                  <a:cs typeface="Calibri" panose="020F0502020204030204" pitchFamily="34" charset="0"/>
                </a:rPr>
                <a:t>General Thunderstorms, Marginal, and Slight Risks</a:t>
              </a:r>
            </a:p>
            <a:p>
              <a:pPr>
                <a:spcAft>
                  <a:spcPts val="900"/>
                </a:spcAft>
              </a:pPr>
              <a:r>
                <a:rPr lang="en-US" sz="1650" dirty="0">
                  <a:solidFill>
                    <a:schemeClr val="bg1"/>
                  </a:solidFill>
                  <a:latin typeface="Calibri" panose="020F0502020204030204" pitchFamily="34" charset="0"/>
                  <a:cs typeface="Calibri" panose="020F0502020204030204" pitchFamily="34" charset="0"/>
                </a:rPr>
                <a:t>https://</a:t>
              </a:r>
              <a:r>
                <a:rPr lang="en-US" sz="1650" dirty="0" err="1">
                  <a:solidFill>
                    <a:schemeClr val="bg1"/>
                  </a:solidFill>
                  <a:latin typeface="Calibri" panose="020F0502020204030204" pitchFamily="34" charset="0"/>
                  <a:cs typeface="Calibri" panose="020F0502020204030204" pitchFamily="34" charset="0"/>
                </a:rPr>
                <a:t>www.spc.noaa.gov</a:t>
              </a:r>
              <a:endParaRPr lang="en-US" sz="165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1679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11406</TotalTime>
  <Words>2950</Words>
  <Application>Microsoft Office PowerPoint</Application>
  <PresentationFormat>On-screen Show (16:9)</PresentationFormat>
  <Paragraphs>298</Paragraphs>
  <Slides>35</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Garamond</vt:lpstr>
      <vt:lpstr>Verdana</vt:lpstr>
      <vt:lpstr>Office Theme</vt:lpstr>
      <vt:lpstr>FAA Safety Team Webinar NWS Aviation Products</vt:lpstr>
      <vt:lpstr>PowerPoint Presentation</vt:lpstr>
      <vt:lpstr>NWS Aviation Divisions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Aviation Weather Center Forecasting Tools</vt:lpstr>
      <vt:lpstr>Aviation Weather Center Forecasting Tools</vt:lpstr>
      <vt:lpstr>Aviation Weather Center Forecasting Tools</vt:lpstr>
      <vt:lpstr>Aviation Weather Center Forecasting Tools</vt:lpstr>
      <vt:lpstr>Aviation Weather Center Forecasting Tools</vt:lpstr>
      <vt:lpstr>Aviation Weather Center Forecasting Tools</vt:lpstr>
      <vt:lpstr>Aviation Forecasting</vt:lpstr>
      <vt:lpstr>Aviation Forecasting</vt:lpstr>
      <vt:lpstr>Aviation Forecasting</vt:lpstr>
      <vt:lpstr>Echo Tops</vt:lpstr>
      <vt:lpstr>Aviation Forecasting</vt:lpstr>
      <vt:lpstr>Aviation Forecasting</vt:lpstr>
      <vt:lpstr>Aviation Forecasting</vt:lpstr>
      <vt:lpstr>Aviation Forecasting</vt:lpstr>
      <vt:lpstr>Aviation Forecasting</vt:lpstr>
      <vt:lpstr>Aviation Forecasting</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Jason Frazier</cp:lastModifiedBy>
  <cp:revision>203</cp:revision>
  <dcterms:created xsi:type="dcterms:W3CDTF">2013-08-21T19:17:07Z</dcterms:created>
  <dcterms:modified xsi:type="dcterms:W3CDTF">2021-09-21T23:43:13Z</dcterms:modified>
</cp:coreProperties>
</file>